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86" r:id="rId2"/>
    <p:sldId id="615" r:id="rId3"/>
    <p:sldId id="638" r:id="rId4"/>
    <p:sldId id="639" r:id="rId5"/>
    <p:sldId id="369" r:id="rId6"/>
    <p:sldId id="364" r:id="rId7"/>
    <p:sldId id="616" r:id="rId8"/>
    <p:sldId id="617" r:id="rId9"/>
    <p:sldId id="618" r:id="rId10"/>
    <p:sldId id="640" r:id="rId11"/>
    <p:sldId id="302" r:id="rId12"/>
    <p:sldId id="621" r:id="rId13"/>
    <p:sldId id="630" r:id="rId14"/>
    <p:sldId id="355" r:id="rId15"/>
    <p:sldId id="646" r:id="rId16"/>
    <p:sldId id="287" r:id="rId17"/>
    <p:sldId id="622" r:id="rId18"/>
    <p:sldId id="623" r:id="rId19"/>
    <p:sldId id="342" r:id="rId20"/>
    <p:sldId id="635" r:id="rId21"/>
    <p:sldId id="293" r:id="rId22"/>
    <p:sldId id="269" r:id="rId23"/>
    <p:sldId id="483" r:id="rId24"/>
    <p:sldId id="627" r:id="rId25"/>
    <p:sldId id="628" r:id="rId26"/>
    <p:sldId id="611" r:id="rId27"/>
    <p:sldId id="362" r:id="rId28"/>
    <p:sldId id="361" r:id="rId29"/>
    <p:sldId id="642" r:id="rId30"/>
    <p:sldId id="637" r:id="rId31"/>
    <p:sldId id="306" r:id="rId32"/>
    <p:sldId id="268" r:id="rId33"/>
    <p:sldId id="636" r:id="rId34"/>
    <p:sldId id="612" r:id="rId35"/>
    <p:sldId id="644" r:id="rId36"/>
    <p:sldId id="257" r:id="rId37"/>
    <p:sldId id="536" r:id="rId38"/>
    <p:sldId id="281" r:id="rId39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ouristoffice1" initials="t" lastIdx="1" clrIdx="0">
    <p:extLst>
      <p:ext uri="{19B8F6BF-5375-455C-9EA6-DF929625EA0E}">
        <p15:presenceInfo xmlns:p15="http://schemas.microsoft.com/office/powerpoint/2012/main" userId="touristoffice1" providerId="None"/>
      </p:ext>
    </p:extLst>
  </p:cmAuthor>
  <p:cmAuthor id="2" name="ORT2@mullerthal.onmicrosoft.com" initials="O" lastIdx="1" clrIdx="1">
    <p:extLst>
      <p:ext uri="{19B8F6BF-5375-455C-9EA6-DF929625EA0E}">
        <p15:presenceInfo xmlns:p15="http://schemas.microsoft.com/office/powerpoint/2012/main" userId="ORT2@mullerthal.onmicrosoft.co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E9865"/>
    <a:srgbClr val="D251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89" autoAdjust="0"/>
    <p:restoredTop sz="94676"/>
  </p:normalViewPr>
  <p:slideViewPr>
    <p:cSldViewPr snapToGrid="0">
      <p:cViewPr varScale="1">
        <p:scale>
          <a:sx n="104" d="100"/>
          <a:sy n="104" d="100"/>
        </p:scale>
        <p:origin x="876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6-08T14:21:32.638" idx="1">
    <p:pos x="8003" y="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LU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6642B-19C5-4E65-A0B3-9522611968B9}" type="datetimeFigureOut">
              <a:rPr lang="de-LU" smtClean="0"/>
              <a:t>01.05.2024</a:t>
            </a:fld>
            <a:endParaRPr lang="de-LU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LU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LU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LU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8F4845-2F0A-42C7-878F-23191490BC63}" type="slidenum">
              <a:rPr lang="de-LU" smtClean="0"/>
              <a:t>‹N°›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2472585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3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2807173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14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10663167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15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148761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17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19632027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18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12463294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19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33605453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22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31212062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24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2345797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25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12771175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27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21418577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28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3659090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4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11357267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29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2828149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30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14143099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32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278802414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33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9432370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NGPM/</a:t>
            </a:r>
            <a:r>
              <a:rPr lang="de-DE" dirty="0" err="1"/>
              <a:t>photostudioC.Bosseler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35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38570396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37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15693649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38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4211752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5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37145954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7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42482495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8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16829024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9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151731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10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1053078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12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935448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8F4845-2F0A-42C7-878F-23191490BC63}" type="slidenum">
              <a:rPr lang="de-LU" smtClean="0"/>
              <a:t>13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1668411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7A198F-3934-46E7-871B-D73D3524EC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de-LU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C60FCBF-D68B-40F2-9147-19007A609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de-LU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BB4DCA6-C024-4A1B-9239-371A2AF165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5B82-D21C-4911-8C97-9A0330C3FF34}" type="datetimeFigureOut">
              <a:rPr lang="de-LU" smtClean="0"/>
              <a:t>01.05.2024</a:t>
            </a:fld>
            <a:endParaRPr lang="de-LU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396B5DC-EFE6-4DAC-A5DF-2C4FDD9FD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334D6D5-43A1-4FC9-ACC4-087BABF1E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2598-3592-407F-BF3A-120CFF03CD95}" type="slidenum">
              <a:rPr lang="de-LU" smtClean="0"/>
              <a:t>‹N°›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4216598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D5AFF4-A1B8-4024-B646-D911EB424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LU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CD274FF-9ADA-4AE1-86BC-FCD43C1566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LU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944E266-811A-4120-BE4A-BE933467D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5B82-D21C-4911-8C97-9A0330C3FF34}" type="datetimeFigureOut">
              <a:rPr lang="de-LU" smtClean="0"/>
              <a:t>01.05.2024</a:t>
            </a:fld>
            <a:endParaRPr lang="de-LU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4B01D5-7B60-4469-91A5-E1A669FE6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4463F0D-FE24-4DDF-A4F8-0B7643AA9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2598-3592-407F-BF3A-120CFF03CD95}" type="slidenum">
              <a:rPr lang="de-LU" smtClean="0"/>
              <a:t>‹N°›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3500680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8C3D0E1-06E3-420E-AC6D-045C2F5D31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LU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C5372B0-4B97-4B67-BE82-6EF491A70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LU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70B77C-94A5-414C-BE80-647BE2C6DE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5B82-D21C-4911-8C97-9A0330C3FF34}" type="datetimeFigureOut">
              <a:rPr lang="de-LU" smtClean="0"/>
              <a:t>01.05.2024</a:t>
            </a:fld>
            <a:endParaRPr lang="de-LU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22156A-FA52-4E16-B294-5CE074147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C3D545F-860F-4933-9062-719DD00C1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2598-3592-407F-BF3A-120CFF03CD95}" type="slidenum">
              <a:rPr lang="de-LU" smtClean="0"/>
              <a:t>‹N°›</a:t>
            </a:fld>
            <a:endParaRPr lang="de-LU"/>
          </a:p>
        </p:txBody>
      </p:sp>
      <p:sp>
        <p:nvSpPr>
          <p:cNvPr id="7" name="Textfeld 20">
            <a:extLst>
              <a:ext uri="{FF2B5EF4-FFF2-40B4-BE49-F238E27FC236}">
                <a16:creationId xmlns:a16="http://schemas.microsoft.com/office/drawing/2014/main" id="{2125CC52-9599-4327-AAD9-042617320730}"/>
              </a:ext>
            </a:extLst>
          </p:cNvPr>
          <p:cNvSpPr txBox="1"/>
          <p:nvPr userDrawn="1"/>
        </p:nvSpPr>
        <p:spPr>
          <a:xfrm rot="16200000">
            <a:off x="-3003889" y="3115632"/>
            <a:ext cx="64928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sz="11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lack" pitchFamily="2" charset="77"/>
              </a:rPr>
              <a:t> </a:t>
            </a:r>
            <a:r>
              <a:rPr lang="de-LU" sz="11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lack" pitchFamily="2" charset="0"/>
              </a:rPr>
              <a:t>REGION MULLERTHAL</a:t>
            </a:r>
            <a:r>
              <a:rPr lang="de-LU" sz="1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lack" pitchFamily="2" charset="0"/>
              </a:rPr>
              <a:t> </a:t>
            </a:r>
            <a:r>
              <a:rPr lang="de-LU" sz="1100" cap="all" spc="300" dirty="0" err="1">
                <a:solidFill>
                  <a:srgbClr val="404040"/>
                </a:solidFill>
                <a:latin typeface="Muller Regular" pitchFamily="2" charset="0"/>
              </a:rPr>
              <a:t>ASSEMBLée</a:t>
            </a:r>
            <a:r>
              <a:rPr lang="de-LU" sz="1100" spc="300" dirty="0">
                <a:solidFill>
                  <a:srgbClr val="404040"/>
                </a:solidFill>
                <a:latin typeface="Muller Regular" pitchFamily="2" charset="0"/>
              </a:rPr>
              <a:t> </a:t>
            </a:r>
            <a:r>
              <a:rPr lang="de-LU" sz="1100" cap="all" spc="300" dirty="0">
                <a:solidFill>
                  <a:srgbClr val="404040"/>
                </a:solidFill>
                <a:latin typeface="Muller Regular" pitchFamily="2" charset="0"/>
              </a:rPr>
              <a:t>Générale</a:t>
            </a:r>
            <a:r>
              <a:rPr lang="de-LU" sz="1100" spc="300" dirty="0">
                <a:solidFill>
                  <a:srgbClr val="404040"/>
                </a:solidFill>
                <a:latin typeface="Muller Regular" pitchFamily="2" charset="0"/>
              </a:rPr>
              <a:t> 2022</a:t>
            </a:r>
          </a:p>
        </p:txBody>
      </p:sp>
      <p:sp>
        <p:nvSpPr>
          <p:cNvPr id="8" name="Foliennummernplatzhalter 1">
            <a:extLst>
              <a:ext uri="{FF2B5EF4-FFF2-40B4-BE49-F238E27FC236}">
                <a16:creationId xmlns:a16="http://schemas.microsoft.com/office/drawing/2014/main" id="{BC28D818-68EA-1147-BE39-4EE767D559CD}"/>
              </a:ext>
            </a:extLst>
          </p:cNvPr>
          <p:cNvSpPr txBox="1">
            <a:spLocks/>
          </p:cNvSpPr>
          <p:nvPr userDrawn="1"/>
        </p:nvSpPr>
        <p:spPr>
          <a:xfrm>
            <a:off x="7794" y="6492875"/>
            <a:ext cx="457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CCC2598-3592-407F-BF3A-120CFF03CD95}" type="slidenum">
              <a:rPr lang="de-LU" sz="16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Black" pitchFamily="2" charset="77"/>
              </a:rPr>
              <a:pPr algn="ctr"/>
              <a:t>‹N°›</a:t>
            </a:fld>
            <a:endParaRPr lang="de-LU" sz="1600" b="1" dirty="0">
              <a:solidFill>
                <a:schemeClr val="tx1">
                  <a:lumMod val="75000"/>
                  <a:lumOff val="25000"/>
                </a:schemeClr>
              </a:solidFill>
              <a:latin typeface="Muller Black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39984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E8FB9D0-B7E0-443F-8D01-87AC2B517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LU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C55B26C-390F-4761-AB52-CC8FACB3A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LU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24BC688-9253-44DF-8A73-7EB197EC0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5B82-D21C-4911-8C97-9A0330C3FF34}" type="datetimeFigureOut">
              <a:rPr lang="de-LU" smtClean="0"/>
              <a:t>01.05.2024</a:t>
            </a:fld>
            <a:endParaRPr lang="de-LU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64189BB-9389-40A9-9C43-D7996737A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C40442A-2629-4A34-B0A6-9936107A6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2598-3592-407F-BF3A-120CFF03CD95}" type="slidenum">
              <a:rPr lang="de-LU" smtClean="0"/>
              <a:t>‹N°›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2830803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9107E9-0D47-44B9-A985-F31BB31E7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de-LU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5D8ACA-3124-4D86-A4A7-E8D81A6B46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DB3A2F9-1EF8-4483-AAED-EBCA3A6D9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5B82-D21C-4911-8C97-9A0330C3FF34}" type="datetimeFigureOut">
              <a:rPr lang="de-LU" smtClean="0"/>
              <a:t>01.05.2024</a:t>
            </a:fld>
            <a:endParaRPr lang="de-LU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D8CE384-1678-4E4F-AFC1-0E37B8719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D0848F7-CBF3-484C-ACCE-0FE0CCDB2B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2598-3592-407F-BF3A-120CFF03CD95}" type="slidenum">
              <a:rPr lang="de-LU" smtClean="0"/>
              <a:t>‹N°›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160862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6AC446-9369-4820-985D-8E6B249F7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LU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6910E24-6B82-4C0B-9754-2CFF6BE3CB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LU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5BAD1B1-04E0-4089-8D7C-8C2604FA6E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LU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FC78AC0-DCA5-4EA1-B492-B0DDFEEC0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5B82-D21C-4911-8C97-9A0330C3FF34}" type="datetimeFigureOut">
              <a:rPr lang="de-LU" smtClean="0"/>
              <a:t>01.05.2024</a:t>
            </a:fld>
            <a:endParaRPr lang="de-LU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CE0FEBD-B7FC-4516-9A69-2F1F7F156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4DB6AAF-1C9D-460A-A8F2-CA4F9931F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2598-3592-407F-BF3A-120CFF03CD95}" type="slidenum">
              <a:rPr lang="de-LU" smtClean="0"/>
              <a:t>‹N°›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131294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FB81C-0822-47EB-AF7B-072F11988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LU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01182E1-9BF5-48A8-B3F2-367DB8A5D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73A9F78-A2CD-4C54-8A32-27C0CA9BDF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LU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B38FB78-54D0-45AD-A015-D015951082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2F6579CD-9C9B-4809-904F-3FA60AFC9F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LU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D25D98A-D45C-4F7C-B9DA-124067CF9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5B82-D21C-4911-8C97-9A0330C3FF34}" type="datetimeFigureOut">
              <a:rPr lang="de-LU" smtClean="0"/>
              <a:t>01.05.2024</a:t>
            </a:fld>
            <a:endParaRPr lang="de-LU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E8790BF-26A2-42A6-A422-97D082E02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9AF78FCA-9F24-492F-8C93-2EFB936C7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2598-3592-407F-BF3A-120CFF03CD95}" type="slidenum">
              <a:rPr lang="de-LU" smtClean="0"/>
              <a:t>‹N°›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784726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C2A2B5-56D1-4CE4-AE40-DAB78DBDA0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LU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7519CD2-F3BC-491D-A60F-DEE6572A7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5B82-D21C-4911-8C97-9A0330C3FF34}" type="datetimeFigureOut">
              <a:rPr lang="de-LU" smtClean="0"/>
              <a:t>01.05.2024</a:t>
            </a:fld>
            <a:endParaRPr lang="de-LU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526A19C0-BCBB-4F3F-8DCC-D96FAE0B7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0C1046A5-DD8C-4355-A32F-42F76CC2AA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2598-3592-407F-BF3A-120CFF03CD95}" type="slidenum">
              <a:rPr lang="de-LU" smtClean="0"/>
              <a:t>‹N°›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4008113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CA4E8862-0A43-4059-80DC-FBF931EFB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5B82-D21C-4911-8C97-9A0330C3FF34}" type="datetimeFigureOut">
              <a:rPr lang="de-LU" smtClean="0"/>
              <a:t>01.05.2024</a:t>
            </a:fld>
            <a:endParaRPr lang="de-LU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8BF0E53-D253-4408-A3C0-A5D7BEDF6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70976C9-FABD-4704-8D8D-56DA05A41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2598-3592-407F-BF3A-120CFF03CD95}" type="slidenum">
              <a:rPr lang="de-LU" smtClean="0"/>
              <a:t>‹N°›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1693459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ABE167-6A96-44BE-8D61-136B03D0D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LU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7343B8-B2D0-41BA-8103-B0E524ECD7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LU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E240E1E-9D21-40CE-8077-7A95E570FB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C93F5E-5FE3-4C3C-8BA9-F47F596261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5B82-D21C-4911-8C97-9A0330C3FF34}" type="datetimeFigureOut">
              <a:rPr lang="de-LU" smtClean="0"/>
              <a:t>01.05.2024</a:t>
            </a:fld>
            <a:endParaRPr lang="de-LU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8D6A716-2290-4EB4-8386-70FFE542B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876E26A-CA14-4E58-8852-7BF79F9C4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2598-3592-407F-BF3A-120CFF03CD95}" type="slidenum">
              <a:rPr lang="de-LU" smtClean="0"/>
              <a:t>‹N°›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3678583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DF544B-2442-4534-A871-1F49F9DAA1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de-LU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4CE1B84C-6B64-4F22-935C-962F60069D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LU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63E500B-6788-49B5-B42A-D0B6E2E291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90E43BC-8418-40DF-83C2-C4911E41C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9B5B82-D21C-4911-8C97-9A0330C3FF34}" type="datetimeFigureOut">
              <a:rPr lang="de-LU" smtClean="0"/>
              <a:t>01.05.2024</a:t>
            </a:fld>
            <a:endParaRPr lang="de-LU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D171366-2B9F-4D05-B851-0BDC79662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LU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49D7F85-B29D-4093-ABE5-3EBCCEAE5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C2598-3592-407F-BF3A-120CFF03CD95}" type="slidenum">
              <a:rPr lang="de-LU" smtClean="0"/>
              <a:t>‹N°›</a:t>
            </a:fld>
            <a:endParaRPr lang="de-LU"/>
          </a:p>
        </p:txBody>
      </p:sp>
    </p:spTree>
    <p:extLst>
      <p:ext uri="{BB962C8B-B14F-4D97-AF65-F5344CB8AC3E}">
        <p14:creationId xmlns:p14="http://schemas.microsoft.com/office/powerpoint/2010/main" val="4110655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322245A-04F6-4CBB-A2F8-4AC36913B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Mastertitelformat bearbeiten</a:t>
            </a:r>
            <a:endParaRPr lang="de-LU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935A7F3-2240-42E1-8002-241B39EEFD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LU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45A7DB1-18C2-4EC7-B110-ED263017C9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B5B82-D21C-4911-8C97-9A0330C3FF34}" type="datetimeFigureOut">
              <a:rPr lang="de-LU" smtClean="0"/>
              <a:t>01.05.2024</a:t>
            </a:fld>
            <a:endParaRPr lang="de-LU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BAEDDF3-E10F-4968-A161-A4DECA54A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LU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EBAA000-E8CA-444D-88DF-B1C98465BB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C2598-3592-407F-BF3A-120CFF03CD95}" type="slidenum">
              <a:rPr lang="de-LU" smtClean="0"/>
              <a:t>‹N°›</a:t>
            </a:fld>
            <a:endParaRPr lang="de-LU"/>
          </a:p>
        </p:txBody>
      </p:sp>
      <p:sp>
        <p:nvSpPr>
          <p:cNvPr id="8" name="Textfeld 20">
            <a:extLst>
              <a:ext uri="{FF2B5EF4-FFF2-40B4-BE49-F238E27FC236}">
                <a16:creationId xmlns:a16="http://schemas.microsoft.com/office/drawing/2014/main" id="{2125CC52-9599-4327-AAD9-042617320730}"/>
              </a:ext>
            </a:extLst>
          </p:cNvPr>
          <p:cNvSpPr txBox="1"/>
          <p:nvPr userDrawn="1"/>
        </p:nvSpPr>
        <p:spPr>
          <a:xfrm rot="16200000">
            <a:off x="-3003889" y="3115632"/>
            <a:ext cx="649287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sz="1100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lack" pitchFamily="2" charset="0"/>
              </a:rPr>
              <a:t>MULLERTHAL REGION</a:t>
            </a:r>
            <a:r>
              <a:rPr lang="de-LU" sz="11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lack" pitchFamily="2" charset="0"/>
              </a:rPr>
              <a:t> </a:t>
            </a:r>
            <a:r>
              <a:rPr lang="de-LU" sz="1100" cap="all" spc="300" dirty="0" err="1">
                <a:solidFill>
                  <a:srgbClr val="404040"/>
                </a:solidFill>
                <a:latin typeface="Muller Regular" pitchFamily="2" charset="0"/>
              </a:rPr>
              <a:t>What‘s</a:t>
            </a:r>
            <a:r>
              <a:rPr lang="de-LU" sz="1100" cap="all" spc="300" dirty="0">
                <a:solidFill>
                  <a:srgbClr val="404040"/>
                </a:solidFill>
                <a:latin typeface="Muller Regular" pitchFamily="2" charset="0"/>
              </a:rPr>
              <a:t> on…? </a:t>
            </a:r>
            <a:endParaRPr lang="de-LU" sz="1100" spc="300" dirty="0">
              <a:solidFill>
                <a:srgbClr val="404040"/>
              </a:solidFill>
              <a:latin typeface="Muller Regula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596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tx1"/>
          </a:solidFill>
          <a:latin typeface="Muller Thin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Muller Bold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Muller Bold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Muller Bold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Muller Bold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Muller Bold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comments" Target="../comments/commen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926254" y="457397"/>
            <a:ext cx="4063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0"/>
              </a:rPr>
              <a:t>What‘s</a:t>
            </a:r>
            <a:r>
              <a:rPr lang="de-LU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0"/>
              </a:rPr>
              <a:t> on…?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805" y="837075"/>
            <a:ext cx="5148029" cy="5148029"/>
          </a:xfrm>
          <a:prstGeom prst="rect">
            <a:avLst/>
          </a:prstGeom>
        </p:spPr>
      </p:pic>
      <p:sp>
        <p:nvSpPr>
          <p:cNvPr id="6" name="ZoneTexte 8">
            <a:extLst>
              <a:ext uri="{FF2B5EF4-FFF2-40B4-BE49-F238E27FC236}">
                <a16:creationId xmlns:a16="http://schemas.microsoft.com/office/drawing/2014/main" id="{86247B91-A54B-4E41-80A8-54E7A4A5DF38}"/>
              </a:ext>
            </a:extLst>
          </p:cNvPr>
          <p:cNvSpPr txBox="1"/>
          <p:nvPr/>
        </p:nvSpPr>
        <p:spPr>
          <a:xfrm>
            <a:off x="1151504" y="1589631"/>
            <a:ext cx="318585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Mullerthal Region - </a:t>
            </a:r>
            <a:b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</a:br>
            <a:r>
              <a:rPr lang="de-DE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Luxembourg‘s</a:t>
            </a:r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 Little</a:t>
            </a:r>
            <a:b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</a:br>
            <a:r>
              <a:rPr lang="de-DE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Switzerland</a:t>
            </a:r>
            <a:endParaRPr lang="de-DE" sz="2500" dirty="0">
              <a:solidFill>
                <a:schemeClr val="tx1">
                  <a:lumMod val="75000"/>
                  <a:lumOff val="25000"/>
                </a:schemeClr>
              </a:solidFill>
              <a:latin typeface="Muller Bold" pitchFamily="2" charset="77"/>
            </a:endParaRPr>
          </a:p>
        </p:txBody>
      </p:sp>
      <p:sp>
        <p:nvSpPr>
          <p:cNvPr id="8" name="ZoneTexte 10">
            <a:extLst>
              <a:ext uri="{FF2B5EF4-FFF2-40B4-BE49-F238E27FC236}">
                <a16:creationId xmlns:a16="http://schemas.microsoft.com/office/drawing/2014/main" id="{75D0E542-91B1-4481-A2BC-3DDA1066D036}"/>
              </a:ext>
            </a:extLst>
          </p:cNvPr>
          <p:cNvSpPr txBox="1"/>
          <p:nvPr/>
        </p:nvSpPr>
        <p:spPr>
          <a:xfrm>
            <a:off x="1023654" y="5268369"/>
            <a:ext cx="33137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www.mullerthal.lu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454077" y="6704112"/>
            <a:ext cx="232757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77"/>
              </a:rPr>
              <a:t>1</a:t>
            </a:r>
            <a:endParaRPr lang="de-DE" sz="400" dirty="0">
              <a:solidFill>
                <a:schemeClr val="tx1">
                  <a:lumMod val="75000"/>
                  <a:lumOff val="25000"/>
                </a:schemeClr>
              </a:solidFill>
              <a:latin typeface="Muller Thin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F62AB-7FE9-4D73-B7ED-E7FC744AB56B}"/>
              </a:ext>
            </a:extLst>
          </p:cNvPr>
          <p:cNvSpPr/>
          <p:nvPr/>
        </p:nvSpPr>
        <p:spPr>
          <a:xfrm>
            <a:off x="1215427" y="3313583"/>
            <a:ext cx="30580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Discover many sports and cultural events taking place in the Mullerthal Region – Luxembourg‘s Little Switzerland!</a:t>
            </a:r>
          </a:p>
        </p:txBody>
      </p:sp>
    </p:spTree>
    <p:extLst>
      <p:ext uri="{BB962C8B-B14F-4D97-AF65-F5344CB8AC3E}">
        <p14:creationId xmlns:p14="http://schemas.microsoft.com/office/powerpoint/2010/main" val="4007410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89386" y="1626750"/>
            <a:ext cx="29615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Bike Park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Muller Thin" pitchFamily="2" charset="77"/>
            </a:endParaRP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41158" y="2919577"/>
            <a:ext cx="30580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Discover the Bike Park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along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lake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Echternach.</a:t>
            </a: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312517" y="4550959"/>
            <a:ext cx="3236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Bold" pitchFamily="2" charset="77"/>
            </a:endParaRPr>
          </a:p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www.mullerthal.lu</a:t>
            </a:r>
          </a:p>
        </p:txBody>
      </p:sp>
      <p:pic>
        <p:nvPicPr>
          <p:cNvPr id="2050" name="Picture 2" descr="https://app.visitluxembourg.com/images/14556-crop-720x445x7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747" y="-25598"/>
            <a:ext cx="11137504" cy="688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2044710-8EF1-419B-B3D7-D89B33CB11A3}"/>
              </a:ext>
            </a:extLst>
          </p:cNvPr>
          <p:cNvSpPr txBox="1"/>
          <p:nvPr/>
        </p:nvSpPr>
        <p:spPr>
          <a:xfrm>
            <a:off x="3549012" y="6488668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  <a:latin typeface="Muller Thin" pitchFamily="2" charset="0"/>
              </a:rPr>
              <a:t>©  </a:t>
            </a:r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John Matrix</a:t>
            </a:r>
          </a:p>
        </p:txBody>
      </p:sp>
    </p:spTree>
    <p:extLst>
      <p:ext uri="{BB962C8B-B14F-4D97-AF65-F5344CB8AC3E}">
        <p14:creationId xmlns:p14="http://schemas.microsoft.com/office/powerpoint/2010/main" val="30652389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926254" y="457397"/>
            <a:ext cx="4063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0"/>
              </a:rPr>
              <a:t>What‘s</a:t>
            </a:r>
            <a:r>
              <a:rPr lang="de-LU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0"/>
              </a:rPr>
              <a:t> on…?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805" y="837075"/>
            <a:ext cx="5148029" cy="5148029"/>
          </a:xfrm>
          <a:prstGeom prst="rect">
            <a:avLst/>
          </a:prstGeom>
        </p:spPr>
      </p:pic>
      <p:sp>
        <p:nvSpPr>
          <p:cNvPr id="6" name="ZoneTexte 8">
            <a:extLst>
              <a:ext uri="{FF2B5EF4-FFF2-40B4-BE49-F238E27FC236}">
                <a16:creationId xmlns:a16="http://schemas.microsoft.com/office/drawing/2014/main" id="{86247B91-A54B-4E41-80A8-54E7A4A5DF38}"/>
              </a:ext>
            </a:extLst>
          </p:cNvPr>
          <p:cNvSpPr txBox="1"/>
          <p:nvPr/>
        </p:nvSpPr>
        <p:spPr>
          <a:xfrm>
            <a:off x="1151504" y="1589631"/>
            <a:ext cx="318585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Mullerthal Region - </a:t>
            </a:r>
            <a:b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</a:br>
            <a:r>
              <a:rPr lang="de-DE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Luxembourg‘s</a:t>
            </a:r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 Little</a:t>
            </a:r>
            <a:b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</a:br>
            <a:r>
              <a:rPr lang="de-DE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Switzerland</a:t>
            </a:r>
            <a:endParaRPr lang="de-DE" sz="2500" dirty="0">
              <a:solidFill>
                <a:schemeClr val="tx1">
                  <a:lumMod val="75000"/>
                  <a:lumOff val="25000"/>
                </a:schemeClr>
              </a:solidFill>
              <a:latin typeface="Muller Bold" pitchFamily="2" charset="77"/>
            </a:endParaRPr>
          </a:p>
        </p:txBody>
      </p:sp>
      <p:sp>
        <p:nvSpPr>
          <p:cNvPr id="8" name="ZoneTexte 10">
            <a:extLst>
              <a:ext uri="{FF2B5EF4-FFF2-40B4-BE49-F238E27FC236}">
                <a16:creationId xmlns:a16="http://schemas.microsoft.com/office/drawing/2014/main" id="{75D0E542-91B1-4481-A2BC-3DDA1066D036}"/>
              </a:ext>
            </a:extLst>
          </p:cNvPr>
          <p:cNvSpPr txBox="1"/>
          <p:nvPr/>
        </p:nvSpPr>
        <p:spPr>
          <a:xfrm>
            <a:off x="1023654" y="5268369"/>
            <a:ext cx="33137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www.mullerthal.lu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454077" y="6704112"/>
            <a:ext cx="232757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77"/>
              </a:rPr>
              <a:t>2</a:t>
            </a:r>
            <a:endParaRPr lang="de-DE" sz="400" dirty="0">
              <a:solidFill>
                <a:schemeClr val="tx1">
                  <a:lumMod val="75000"/>
                  <a:lumOff val="25000"/>
                </a:schemeClr>
              </a:solidFill>
              <a:latin typeface="Muller Thin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F62AB-7FE9-4D73-B7ED-E7FC744AB56B}"/>
              </a:ext>
            </a:extLst>
          </p:cNvPr>
          <p:cNvSpPr/>
          <p:nvPr/>
        </p:nvSpPr>
        <p:spPr>
          <a:xfrm>
            <a:off x="1215427" y="3313583"/>
            <a:ext cx="30580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Discover many sports and cultural events taking place in the Mullerthal Region – Luxembourg‘s Little Switzerland!</a:t>
            </a:r>
          </a:p>
        </p:txBody>
      </p:sp>
    </p:spTree>
    <p:extLst>
      <p:ext uri="{BB962C8B-B14F-4D97-AF65-F5344CB8AC3E}">
        <p14:creationId xmlns:p14="http://schemas.microsoft.com/office/powerpoint/2010/main" val="2343957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1158" y="1198125"/>
            <a:ext cx="31078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Aquatower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9" r="31979"/>
          <a:stretch/>
        </p:blipFill>
        <p:spPr>
          <a:xfrm>
            <a:off x="3549012" y="0"/>
            <a:ext cx="8642987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3188" y="2105488"/>
            <a:ext cx="3095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The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Aquatower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Berdorf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allows you to dive into the fascinating world of water at a height of 55 meters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389140" y="5332559"/>
            <a:ext cx="32510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www.aquatower-berdorf.lu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AF1572B-AE07-4488-AF32-53F482761749}"/>
              </a:ext>
            </a:extLst>
          </p:cNvPr>
          <p:cNvSpPr/>
          <p:nvPr/>
        </p:nvSpPr>
        <p:spPr>
          <a:xfrm>
            <a:off x="441158" y="3701921"/>
            <a:ext cx="31078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Opening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hours: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  <a:p>
            <a:pPr algn="ctr" fontAlgn="base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Tuesday – Sunday: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2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P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M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–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6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PM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  <a:p>
            <a:pPr algn="ctr" fontAlgn="base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36983" y="6581001"/>
            <a:ext cx="132600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Muller Thin" pitchFamily="2" charset="0"/>
              </a:rPr>
              <a:t>© Laurent </a:t>
            </a:r>
            <a:r>
              <a:rPr lang="de-DE" sz="1200" dirty="0" err="1">
                <a:solidFill>
                  <a:schemeClr val="bg1"/>
                </a:solidFill>
                <a:latin typeface="Muller Thin" pitchFamily="2" charset="0"/>
              </a:rPr>
              <a:t>Koob</a:t>
            </a:r>
            <a:endParaRPr lang="de-DE" sz="1200" dirty="0">
              <a:solidFill>
                <a:schemeClr val="bg1"/>
              </a:solidFill>
              <a:latin typeface="Muller Th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636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1428" r="5869" b="-401"/>
          <a:stretch/>
        </p:blipFill>
        <p:spPr>
          <a:xfrm>
            <a:off x="3557016" y="-9144"/>
            <a:ext cx="8833104" cy="693115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1157" y="1468569"/>
            <a:ext cx="31158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Museum of the Abbey Echternach</a:t>
            </a:r>
            <a:endParaRPr lang="de-LU" sz="2500" dirty="0">
              <a:solidFill>
                <a:schemeClr val="tx1">
                  <a:lumMod val="75000"/>
                  <a:lumOff val="25000"/>
                </a:schemeClr>
              </a:solidFill>
              <a:latin typeface="Muller Bold"/>
            </a:endParaRP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41157" y="3038624"/>
            <a:ext cx="31158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Admire magnificent books produced by Benedictine monks from the former abbey.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441159" y="5839369"/>
            <a:ext cx="31158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0"/>
              </a:rPr>
              <a:t>www.abteimuseum.org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Bold" pitchFamily="2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AF1572B-AE07-4488-AF32-53F482761749}"/>
              </a:ext>
            </a:extLst>
          </p:cNvPr>
          <p:cNvSpPr/>
          <p:nvPr/>
        </p:nvSpPr>
        <p:spPr>
          <a:xfrm>
            <a:off x="441159" y="4669829"/>
            <a:ext cx="31158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Opening hours: 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Daily: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10 AM -  12 PM 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2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PM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– 5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PM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uller Thin" pitchFamily="2" charset="77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11969E0-22C4-4D04-A197-A431CC8FB043}"/>
              </a:ext>
            </a:extLst>
          </p:cNvPr>
          <p:cNvSpPr txBox="1"/>
          <p:nvPr/>
        </p:nvSpPr>
        <p:spPr>
          <a:xfrm>
            <a:off x="3557016" y="6550223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Stadtmarketing Echternach</a:t>
            </a:r>
          </a:p>
        </p:txBody>
      </p:sp>
    </p:spTree>
    <p:extLst>
      <p:ext uri="{BB962C8B-B14F-4D97-AF65-F5344CB8AC3E}">
        <p14:creationId xmlns:p14="http://schemas.microsoft.com/office/powerpoint/2010/main" val="7748143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1157" y="1198125"/>
            <a:ext cx="309582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Ciné</a:t>
            </a:r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</a:t>
            </a:r>
            <a:r>
              <a:rPr lang="de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Sura</a:t>
            </a:r>
            <a:endParaRPr lang="de-LU" sz="2500" dirty="0">
              <a:solidFill>
                <a:schemeClr val="tx1">
                  <a:lumMod val="75000"/>
                  <a:lumOff val="25000"/>
                </a:schemeClr>
              </a:solidFill>
              <a:latin typeface="Muller Bold"/>
            </a:endParaRP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012" y="0"/>
            <a:ext cx="8642987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3188" y="2459449"/>
            <a:ext cx="30958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Escape the hustle and bustle of everyday life and visit the cozy cinema in Luxembourg's oldest city.</a:t>
            </a:r>
          </a:p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This small theater features both blockbusters and smaller productions. The program is varied.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441157" y="5892216"/>
            <a:ext cx="3095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www.cinesura.com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A04073AA-88A8-474F-9D01-2EDBEB98FAAC}"/>
              </a:ext>
            </a:extLst>
          </p:cNvPr>
          <p:cNvSpPr txBox="1"/>
          <p:nvPr/>
        </p:nvSpPr>
        <p:spPr>
          <a:xfrm>
            <a:off x="3536981" y="6550223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Pierre Weber</a:t>
            </a:r>
          </a:p>
        </p:txBody>
      </p:sp>
    </p:spTree>
    <p:extLst>
      <p:ext uri="{BB962C8B-B14F-4D97-AF65-F5344CB8AC3E}">
        <p14:creationId xmlns:p14="http://schemas.microsoft.com/office/powerpoint/2010/main" val="11724359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394" y="9525"/>
            <a:ext cx="10283130" cy="6858000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1158" y="1198125"/>
            <a:ext cx="31762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Touristcenter</a:t>
            </a:r>
            <a:endParaRPr lang="de-LU" sz="2500" dirty="0">
              <a:solidFill>
                <a:schemeClr val="tx1">
                  <a:lumMod val="75000"/>
                  <a:lumOff val="25000"/>
                </a:schemeClr>
              </a:solidFill>
              <a:latin typeface="Muller Bold"/>
            </a:endParaRPr>
          </a:p>
          <a:p>
            <a:pPr algn="ctr"/>
            <a:r>
              <a:rPr lang="de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Heringer</a:t>
            </a:r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</a:t>
            </a:r>
            <a:r>
              <a:rPr lang="de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Millen</a:t>
            </a:r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41158" y="3016869"/>
            <a:ext cx="31762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Discover the restored old mill with a Tourist Information inside, where you can also buy regional products.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441157" y="5451168"/>
            <a:ext cx="3176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LU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www.mullerthal-millen.lu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Bold" pitchFamily="2" charset="77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B9C9545-B45C-4DA3-8263-FA211724CD75}"/>
              </a:ext>
            </a:extLst>
          </p:cNvPr>
          <p:cNvSpPr txBox="1"/>
          <p:nvPr/>
        </p:nvSpPr>
        <p:spPr>
          <a:xfrm>
            <a:off x="3617394" y="6550223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 </a:t>
            </a:r>
            <a:r>
              <a:rPr lang="de-DE" sz="1400" dirty="0" err="1">
                <a:solidFill>
                  <a:schemeClr val="bg1"/>
                </a:solidFill>
                <a:latin typeface="Muller Thin" pitchFamily="2" charset="0"/>
              </a:rPr>
              <a:t>FrameArt</a:t>
            </a:r>
            <a:endParaRPr lang="de-DE" sz="1400" dirty="0">
              <a:solidFill>
                <a:schemeClr val="bg1"/>
              </a:solidFill>
              <a:latin typeface="Muller Th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265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926254" y="457397"/>
            <a:ext cx="4063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0"/>
              </a:rPr>
              <a:t>What‘s</a:t>
            </a:r>
            <a:r>
              <a:rPr lang="de-LU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0"/>
              </a:rPr>
              <a:t> on…?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805" y="837075"/>
            <a:ext cx="5148029" cy="5148029"/>
          </a:xfrm>
          <a:prstGeom prst="rect">
            <a:avLst/>
          </a:prstGeom>
        </p:spPr>
      </p:pic>
      <p:sp>
        <p:nvSpPr>
          <p:cNvPr id="6" name="ZoneTexte 8">
            <a:extLst>
              <a:ext uri="{FF2B5EF4-FFF2-40B4-BE49-F238E27FC236}">
                <a16:creationId xmlns:a16="http://schemas.microsoft.com/office/drawing/2014/main" id="{86247B91-A54B-4E41-80A8-54E7A4A5DF38}"/>
              </a:ext>
            </a:extLst>
          </p:cNvPr>
          <p:cNvSpPr txBox="1"/>
          <p:nvPr/>
        </p:nvSpPr>
        <p:spPr>
          <a:xfrm>
            <a:off x="1151504" y="1589631"/>
            <a:ext cx="318585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Mullerthal Region - </a:t>
            </a:r>
            <a:b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</a:br>
            <a:r>
              <a:rPr lang="de-DE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Luxembourg‘s</a:t>
            </a:r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 Little</a:t>
            </a:r>
            <a:b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</a:br>
            <a:r>
              <a:rPr lang="de-DE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Switzerland</a:t>
            </a:r>
            <a:endParaRPr lang="de-DE" sz="2500" dirty="0">
              <a:solidFill>
                <a:schemeClr val="tx1">
                  <a:lumMod val="75000"/>
                  <a:lumOff val="25000"/>
                </a:schemeClr>
              </a:solidFill>
              <a:latin typeface="Muller Bold" pitchFamily="2" charset="77"/>
            </a:endParaRPr>
          </a:p>
        </p:txBody>
      </p:sp>
      <p:sp>
        <p:nvSpPr>
          <p:cNvPr id="8" name="ZoneTexte 10">
            <a:extLst>
              <a:ext uri="{FF2B5EF4-FFF2-40B4-BE49-F238E27FC236}">
                <a16:creationId xmlns:a16="http://schemas.microsoft.com/office/drawing/2014/main" id="{75D0E542-91B1-4481-A2BC-3DDA1066D036}"/>
              </a:ext>
            </a:extLst>
          </p:cNvPr>
          <p:cNvSpPr txBox="1"/>
          <p:nvPr/>
        </p:nvSpPr>
        <p:spPr>
          <a:xfrm>
            <a:off x="1023654" y="5268369"/>
            <a:ext cx="33137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www.mullerthal.lu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454077" y="6704112"/>
            <a:ext cx="232757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77"/>
              </a:rPr>
              <a:t>3</a:t>
            </a:r>
            <a:endParaRPr lang="de-DE" sz="400" dirty="0">
              <a:solidFill>
                <a:schemeClr val="tx1">
                  <a:lumMod val="75000"/>
                  <a:lumOff val="25000"/>
                </a:schemeClr>
              </a:solidFill>
              <a:latin typeface="Muller Thin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F62AB-7FE9-4D73-B7ED-E7FC744AB56B}"/>
              </a:ext>
            </a:extLst>
          </p:cNvPr>
          <p:cNvSpPr/>
          <p:nvPr/>
        </p:nvSpPr>
        <p:spPr>
          <a:xfrm>
            <a:off x="1215427" y="3313583"/>
            <a:ext cx="30580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Discover many sports and cultural events taking place in the Mullerthal Region – Luxembourg‘s Little Switzerland!</a:t>
            </a:r>
          </a:p>
        </p:txBody>
      </p:sp>
    </p:spTree>
    <p:extLst>
      <p:ext uri="{BB962C8B-B14F-4D97-AF65-F5344CB8AC3E}">
        <p14:creationId xmlns:p14="http://schemas.microsoft.com/office/powerpoint/2010/main" val="14932555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1157" y="1198125"/>
            <a:ext cx="309582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Medieval</a:t>
            </a:r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Castle Beaufort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7" r="8017"/>
          <a:stretch/>
        </p:blipFill>
        <p:spPr>
          <a:xfrm>
            <a:off x="3549012" y="0"/>
            <a:ext cx="8642987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3188" y="2625016"/>
            <a:ext cx="3095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Visit the ruins of the medieval castle in Beaufort and taste the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Cassero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liqueur.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453188" y="6010741"/>
            <a:ext cx="3095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www.beaufortcastles.com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AF1572B-AE07-4488-AF32-53F482761749}"/>
              </a:ext>
            </a:extLst>
          </p:cNvPr>
          <p:cNvSpPr/>
          <p:nvPr/>
        </p:nvSpPr>
        <p:spPr>
          <a:xfrm>
            <a:off x="441158" y="4390462"/>
            <a:ext cx="30958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Opening hours: 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March 15 – November 30: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Daily from 9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AM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– 6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PM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B2A3FE1-48C0-47A4-8371-143C2ACFBD52}"/>
              </a:ext>
            </a:extLst>
          </p:cNvPr>
          <p:cNvSpPr txBox="1"/>
          <p:nvPr/>
        </p:nvSpPr>
        <p:spPr>
          <a:xfrm>
            <a:off x="3549012" y="6550223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Pancake! Photographie</a:t>
            </a:r>
          </a:p>
        </p:txBody>
      </p:sp>
    </p:spTree>
    <p:extLst>
      <p:ext uri="{BB962C8B-B14F-4D97-AF65-F5344CB8AC3E}">
        <p14:creationId xmlns:p14="http://schemas.microsoft.com/office/powerpoint/2010/main" val="1067095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1158" y="1198125"/>
            <a:ext cx="31078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Renaissance Castle Beaufort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4" r="8004"/>
          <a:stretch/>
        </p:blipFill>
        <p:spPr>
          <a:xfrm>
            <a:off x="3549012" y="0"/>
            <a:ext cx="8642987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3188" y="2153113"/>
            <a:ext cx="30958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Visit the prestigiously furnished interiors that are maintained in the same condition as they used to be when its last owners and residents were still living in the castle.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453187" y="5513309"/>
            <a:ext cx="3095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www.beaufortcastles.com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AF1572B-AE07-4488-AF32-53F482761749}"/>
              </a:ext>
            </a:extLst>
          </p:cNvPr>
          <p:cNvSpPr/>
          <p:nvPr/>
        </p:nvSpPr>
        <p:spPr>
          <a:xfrm>
            <a:off x="405337" y="4559202"/>
            <a:ext cx="317949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Opening hours : </a:t>
            </a:r>
          </a:p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Guided tours only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Thursday - Sunday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at 11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AM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&amp; 4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PM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  <a:p>
            <a:pPr algn="ctr"/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29FF6A5-1066-429F-AE98-AE8139C02AA9}"/>
              </a:ext>
            </a:extLst>
          </p:cNvPr>
          <p:cNvSpPr txBox="1"/>
          <p:nvPr/>
        </p:nvSpPr>
        <p:spPr>
          <a:xfrm>
            <a:off x="3549012" y="6550223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Pancake! Photographie</a:t>
            </a:r>
          </a:p>
        </p:txBody>
      </p:sp>
    </p:spTree>
    <p:extLst>
      <p:ext uri="{BB962C8B-B14F-4D97-AF65-F5344CB8AC3E}">
        <p14:creationId xmlns:p14="http://schemas.microsoft.com/office/powerpoint/2010/main" val="265952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1158" y="1198125"/>
            <a:ext cx="31078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Old </a:t>
            </a:r>
            <a:r>
              <a:rPr lang="de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city</a:t>
            </a:r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</a:t>
            </a:r>
            <a:r>
              <a:rPr lang="de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of</a:t>
            </a:r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Echternach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012" y="0"/>
            <a:ext cx="8642987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4463" y="2631684"/>
            <a:ext cx="306124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Visit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oldest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city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of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Luxembourg and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discover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labyrinthine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streets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municipal park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with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Rococo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Pavilion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,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Basilica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and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the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former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abbey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.</a:t>
            </a: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464464" y="5659875"/>
            <a:ext cx="3084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www.visitechternach.lu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639AC43B-BC44-4BE1-A136-A422A1E3CF7F}"/>
              </a:ext>
            </a:extLst>
          </p:cNvPr>
          <p:cNvSpPr txBox="1"/>
          <p:nvPr/>
        </p:nvSpPr>
        <p:spPr>
          <a:xfrm>
            <a:off x="3549012" y="6550223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Pancake! Photographie</a:t>
            </a:r>
          </a:p>
        </p:txBody>
      </p:sp>
    </p:spTree>
    <p:extLst>
      <p:ext uri="{BB962C8B-B14F-4D97-AF65-F5344CB8AC3E}">
        <p14:creationId xmlns:p14="http://schemas.microsoft.com/office/powerpoint/2010/main" val="2940173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30"/>
          <a:stretch/>
        </p:blipFill>
        <p:spPr>
          <a:xfrm>
            <a:off x="3678087" y="0"/>
            <a:ext cx="8513913" cy="68580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428482" y="5792506"/>
            <a:ext cx="323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b="1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www.mullerthal-trail.lu</a:t>
            </a:r>
          </a:p>
        </p:txBody>
      </p:sp>
      <p:sp>
        <p:nvSpPr>
          <p:cNvPr id="3" name="Rectangle 2"/>
          <p:cNvSpPr/>
          <p:nvPr/>
        </p:nvSpPr>
        <p:spPr>
          <a:xfrm>
            <a:off x="441158" y="2880353"/>
            <a:ext cx="323649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The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Mullerthal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Trail with its 112 km passes along the natural beauties of the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Mullerthal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Region!</a:t>
            </a:r>
          </a:p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Route 1: 36 km 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Route 2: 38 km 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Route 3: 38 km 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307" y="879336"/>
            <a:ext cx="2132192" cy="145429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E4ADBB1-E692-4DF1-9A03-F6C45C110904}"/>
              </a:ext>
            </a:extLst>
          </p:cNvPr>
          <p:cNvSpPr txBox="1"/>
          <p:nvPr/>
        </p:nvSpPr>
        <p:spPr>
          <a:xfrm>
            <a:off x="3677653" y="6550223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Pancake! Photographie</a:t>
            </a:r>
          </a:p>
        </p:txBody>
      </p:sp>
    </p:spTree>
    <p:extLst>
      <p:ext uri="{BB962C8B-B14F-4D97-AF65-F5344CB8AC3E}">
        <p14:creationId xmlns:p14="http://schemas.microsoft.com/office/powerpoint/2010/main" val="4272081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Imag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165" y="0"/>
            <a:ext cx="10287000" cy="685800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53187" y="1446267"/>
            <a:ext cx="3045977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Larochette</a:t>
            </a:r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 Castle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441158" y="2577851"/>
            <a:ext cx="3045978" cy="1740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The ruins of Larochette castle are located on a sandstone promontory, </a:t>
            </a: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50m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above the valley of the White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Ernz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, a tributary of the river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Sûre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.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441158" y="5992268"/>
            <a:ext cx="3058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www.chateaularochette.lu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53188" y="4814518"/>
            <a:ext cx="3045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Opening hours: </a:t>
            </a:r>
          </a:p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Daily from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9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AM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– 6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PM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E5C7547C-F4CE-4046-B28A-EE4AAB59D3BB}"/>
              </a:ext>
            </a:extLst>
          </p:cNvPr>
          <p:cNvSpPr txBox="1"/>
          <p:nvPr/>
        </p:nvSpPr>
        <p:spPr>
          <a:xfrm>
            <a:off x="3487136" y="6546266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Pancake! Photographie</a:t>
            </a:r>
          </a:p>
        </p:txBody>
      </p:sp>
    </p:spTree>
    <p:extLst>
      <p:ext uri="{BB962C8B-B14F-4D97-AF65-F5344CB8AC3E}">
        <p14:creationId xmlns:p14="http://schemas.microsoft.com/office/powerpoint/2010/main" val="410076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926254" y="457397"/>
            <a:ext cx="4063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0"/>
              </a:rPr>
              <a:t>What‘s</a:t>
            </a:r>
            <a:r>
              <a:rPr lang="de-LU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0"/>
              </a:rPr>
              <a:t> on…?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805" y="837075"/>
            <a:ext cx="5148029" cy="5148029"/>
          </a:xfrm>
          <a:prstGeom prst="rect">
            <a:avLst/>
          </a:prstGeom>
        </p:spPr>
      </p:pic>
      <p:sp>
        <p:nvSpPr>
          <p:cNvPr id="6" name="ZoneTexte 8">
            <a:extLst>
              <a:ext uri="{FF2B5EF4-FFF2-40B4-BE49-F238E27FC236}">
                <a16:creationId xmlns:a16="http://schemas.microsoft.com/office/drawing/2014/main" id="{86247B91-A54B-4E41-80A8-54E7A4A5DF38}"/>
              </a:ext>
            </a:extLst>
          </p:cNvPr>
          <p:cNvSpPr txBox="1"/>
          <p:nvPr/>
        </p:nvSpPr>
        <p:spPr>
          <a:xfrm>
            <a:off x="1151504" y="1589631"/>
            <a:ext cx="318585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Mullerthal Region - </a:t>
            </a:r>
            <a:b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</a:br>
            <a:r>
              <a:rPr lang="de-DE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Luxembourg‘s</a:t>
            </a:r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 Little</a:t>
            </a:r>
            <a:b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</a:br>
            <a:r>
              <a:rPr lang="de-DE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Switzerland</a:t>
            </a:r>
            <a:endParaRPr lang="de-DE" sz="2500" dirty="0">
              <a:solidFill>
                <a:schemeClr val="tx1">
                  <a:lumMod val="75000"/>
                  <a:lumOff val="25000"/>
                </a:schemeClr>
              </a:solidFill>
              <a:latin typeface="Muller Bold" pitchFamily="2" charset="77"/>
            </a:endParaRPr>
          </a:p>
        </p:txBody>
      </p:sp>
      <p:sp>
        <p:nvSpPr>
          <p:cNvPr id="8" name="ZoneTexte 10">
            <a:extLst>
              <a:ext uri="{FF2B5EF4-FFF2-40B4-BE49-F238E27FC236}">
                <a16:creationId xmlns:a16="http://schemas.microsoft.com/office/drawing/2014/main" id="{75D0E542-91B1-4481-A2BC-3DDA1066D036}"/>
              </a:ext>
            </a:extLst>
          </p:cNvPr>
          <p:cNvSpPr txBox="1"/>
          <p:nvPr/>
        </p:nvSpPr>
        <p:spPr>
          <a:xfrm>
            <a:off x="1023654" y="5268369"/>
            <a:ext cx="33137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www.mullerthal.lu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454077" y="6704112"/>
            <a:ext cx="232757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77"/>
              </a:rPr>
              <a:t>5</a:t>
            </a:r>
            <a:endParaRPr lang="de-DE" sz="400" dirty="0">
              <a:solidFill>
                <a:schemeClr val="tx1">
                  <a:lumMod val="75000"/>
                  <a:lumOff val="25000"/>
                </a:schemeClr>
              </a:solidFill>
              <a:latin typeface="Muller Thin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F62AB-7FE9-4D73-B7ED-E7FC744AB56B}"/>
              </a:ext>
            </a:extLst>
          </p:cNvPr>
          <p:cNvSpPr/>
          <p:nvPr/>
        </p:nvSpPr>
        <p:spPr>
          <a:xfrm>
            <a:off x="1215427" y="3313583"/>
            <a:ext cx="30580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Discover many sports and cultural events taking place in the Mullerthal Region – Luxembourg‘s Little Switzerland!</a:t>
            </a:r>
          </a:p>
        </p:txBody>
      </p:sp>
    </p:spTree>
    <p:extLst>
      <p:ext uri="{BB962C8B-B14F-4D97-AF65-F5344CB8AC3E}">
        <p14:creationId xmlns:p14="http://schemas.microsoft.com/office/powerpoint/2010/main" val="5770251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1158" y="1198125"/>
            <a:ext cx="3107854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Trifolion</a:t>
            </a:r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Echternach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012" y="0"/>
            <a:ext cx="8642987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1158" y="3066260"/>
            <a:ext cx="31078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The Trifolion in Echternach offers a variety of cultural events such as concerts, theater, comedy and much more</a:t>
            </a: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441159" y="5666335"/>
            <a:ext cx="310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www.trifolion.lu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4701FF1-6C72-4F86-ADBB-87DCC1BC1140}"/>
              </a:ext>
            </a:extLst>
          </p:cNvPr>
          <p:cNvSpPr txBox="1"/>
          <p:nvPr/>
        </p:nvSpPr>
        <p:spPr>
          <a:xfrm>
            <a:off x="3549012" y="6550223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</a:t>
            </a:r>
            <a:r>
              <a:rPr lang="de-DE" sz="1400" dirty="0" err="1">
                <a:solidFill>
                  <a:schemeClr val="bg1"/>
                </a:solidFill>
                <a:latin typeface="Muller Thin" pitchFamily="2" charset="0"/>
              </a:rPr>
              <a:t>Wehking</a:t>
            </a:r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, </a:t>
            </a:r>
            <a:r>
              <a:rPr lang="de-DE" sz="1400" dirty="0" err="1">
                <a:solidFill>
                  <a:schemeClr val="bg1"/>
                </a:solidFill>
                <a:latin typeface="Muller Thin" pitchFamily="2" charset="0"/>
              </a:rPr>
              <a:t>Pfadpfinder</a:t>
            </a:r>
            <a:endParaRPr lang="de-DE" sz="1400" dirty="0">
              <a:solidFill>
                <a:schemeClr val="bg1"/>
              </a:solidFill>
              <a:latin typeface="Muller Th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1351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1159" y="1381171"/>
            <a:ext cx="3383588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Tudor Museum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feld 13">
            <a:extLst>
              <a:ext uri="{FF2B5EF4-FFF2-40B4-BE49-F238E27FC236}">
                <a16:creationId xmlns:a16="http://schemas.microsoft.com/office/drawing/2014/main" id="{2D89A14F-AD92-964D-BA07-EA0DAF265E33}"/>
              </a:ext>
            </a:extLst>
          </p:cNvPr>
          <p:cNvSpPr txBox="1"/>
          <p:nvPr/>
        </p:nvSpPr>
        <p:spPr>
          <a:xfrm>
            <a:off x="9997180" y="3782336"/>
            <a:ext cx="2135942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Beispieltext: </a:t>
            </a:r>
          </a:p>
          <a:p>
            <a:r>
              <a:rPr lang="de-L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Roll-</a:t>
            </a:r>
            <a:r>
              <a:rPr lang="de-LU" sz="1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Ups</a:t>
            </a:r>
            <a:r>
              <a:rPr lang="de-LU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, der Werbetechnik-Klassiker schlechthin</a:t>
            </a:r>
          </a:p>
          <a:p>
            <a:endParaRPr lang="de-LU" sz="1400" b="1" dirty="0">
              <a:solidFill>
                <a:schemeClr val="tx1">
                  <a:lumMod val="75000"/>
                  <a:lumOff val="25000"/>
                </a:schemeClr>
              </a:solidFill>
              <a:latin typeface="Muller Bold" pitchFamily="2" charset="77"/>
            </a:endParaRPr>
          </a:p>
          <a:p>
            <a:r>
              <a:rPr lang="de-LU" sz="1400" dirty="0">
                <a:latin typeface="Muller Light" pitchFamily="2" charset="77"/>
              </a:rPr>
              <a:t>Displays und Roll-</a:t>
            </a:r>
            <a:r>
              <a:rPr lang="de-LU" sz="1400" dirty="0" err="1">
                <a:latin typeface="Muller Light" pitchFamily="2" charset="77"/>
              </a:rPr>
              <a:t>Ups</a:t>
            </a:r>
            <a:r>
              <a:rPr lang="de-LU" sz="1400" dirty="0">
                <a:latin typeface="Muller Light" pitchFamily="2" charset="77"/>
              </a:rPr>
              <a:t> lassen sich an nahezu jedem Ort als optimalen Blickfang positionieren – in direkter Blickrichtung von Messebesuchern und Passanten.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41158" y="2582897"/>
            <a:ext cx="33835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The Tudor Museum in Rosport is a mix of interactive stations and a traditional museum.</a:t>
            </a:r>
            <a:r>
              <a:rPr lang="en-GB" dirty="0">
                <a:latin typeface="Muller Light" pitchFamily="2" charset="0"/>
              </a:rPr>
              <a:t> 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451410" y="5663755"/>
            <a:ext cx="3363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www.musee-tudor.lu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AF1572B-AE07-4488-AF32-53F482761749}"/>
              </a:ext>
            </a:extLst>
          </p:cNvPr>
          <p:cNvSpPr/>
          <p:nvPr/>
        </p:nvSpPr>
        <p:spPr>
          <a:xfrm>
            <a:off x="461667" y="4230899"/>
            <a:ext cx="33835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Opening hours: </a:t>
            </a:r>
          </a:p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Wed.-Sun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.: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2 PM –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6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PM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latin typeface="Muller Thin" pitchFamily="2" charset="77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88193BC-498E-4653-A511-6562862D0FBB}"/>
              </a:ext>
            </a:extLst>
          </p:cNvPr>
          <p:cNvSpPr txBox="1"/>
          <p:nvPr/>
        </p:nvSpPr>
        <p:spPr>
          <a:xfrm>
            <a:off x="3651868" y="6524625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Pancake! Photographie</a:t>
            </a:r>
          </a:p>
        </p:txBody>
      </p:sp>
      <p:pic>
        <p:nvPicPr>
          <p:cNvPr id="3" name="Grafik 2" descr="Ein Bild, das Kleidung, Mann, Person, Im Haus enthält.&#10;&#10;Automatisch generierte Beschreibung">
            <a:extLst>
              <a:ext uri="{FF2B5EF4-FFF2-40B4-BE49-F238E27FC236}">
                <a16:creationId xmlns:a16="http://schemas.microsoft.com/office/drawing/2014/main" id="{43CA651C-901B-4D94-6848-96E0D80011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4751" y="-25599"/>
            <a:ext cx="8737290" cy="688767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4425C92-98EB-3D82-513A-E4FE16D573CE}"/>
              </a:ext>
            </a:extLst>
          </p:cNvPr>
          <p:cNvSpPr txBox="1"/>
          <p:nvPr/>
        </p:nvSpPr>
        <p:spPr>
          <a:xfrm>
            <a:off x="3804243" y="6539463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</a:t>
            </a:r>
            <a:r>
              <a:rPr lang="de-DE" sz="1400" dirty="0" err="1">
                <a:solidFill>
                  <a:schemeClr val="bg1"/>
                </a:solidFill>
                <a:latin typeface="Muller Thin" pitchFamily="2" charset="0"/>
              </a:rPr>
              <a:t>Pancake</a:t>
            </a:r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! Photographie</a:t>
            </a:r>
          </a:p>
        </p:txBody>
      </p:sp>
    </p:spTree>
    <p:extLst>
      <p:ext uri="{BB962C8B-B14F-4D97-AF65-F5344CB8AC3E}">
        <p14:creationId xmlns:p14="http://schemas.microsoft.com/office/powerpoint/2010/main" val="157909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4826" y="1102490"/>
            <a:ext cx="310418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Documentation Center about the Hopping Procession</a:t>
            </a:r>
            <a:endParaRPr lang="de-LU" sz="2500" dirty="0">
              <a:solidFill>
                <a:schemeClr val="tx1">
                  <a:lumMod val="75000"/>
                  <a:lumOff val="25000"/>
                </a:schemeClr>
              </a:solidFill>
              <a:latin typeface="Muller Bold"/>
            </a:endParaRP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011" y="0"/>
            <a:ext cx="8642987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0980" y="3000357"/>
            <a:ext cx="310821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Immerse yourself in the history of the Echternach Hopping Procession and the history of the Basilica.</a:t>
            </a: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444825" y="6044043"/>
            <a:ext cx="31041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www.mullerthal.lu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AF1572B-AE07-4488-AF32-53F482761749}"/>
              </a:ext>
            </a:extLst>
          </p:cNvPr>
          <p:cNvSpPr/>
          <p:nvPr/>
        </p:nvSpPr>
        <p:spPr>
          <a:xfrm>
            <a:off x="444825" y="4645311"/>
            <a:ext cx="31005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Opening hours: 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</a:b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Daily: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10 AM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– 12 PM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&amp;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2 PM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–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5 PM</a:t>
            </a:r>
            <a:endParaRPr lang="de-DE" sz="1400" dirty="0">
              <a:solidFill>
                <a:srgbClr val="FF0000"/>
              </a:solidFill>
              <a:latin typeface="Muller Light" pitchFamily="2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01D8FAE-DD5A-437C-948D-F7C5051D814D}"/>
              </a:ext>
            </a:extLst>
          </p:cNvPr>
          <p:cNvSpPr txBox="1"/>
          <p:nvPr/>
        </p:nvSpPr>
        <p:spPr>
          <a:xfrm>
            <a:off x="3549011" y="6595287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Pancake! Photographie</a:t>
            </a:r>
          </a:p>
        </p:txBody>
      </p:sp>
    </p:spTree>
    <p:extLst>
      <p:ext uri="{BB962C8B-B14F-4D97-AF65-F5344CB8AC3E}">
        <p14:creationId xmlns:p14="http://schemas.microsoft.com/office/powerpoint/2010/main" val="23776981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1158" y="1135105"/>
            <a:ext cx="31078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St. </a:t>
            </a:r>
            <a:r>
              <a:rPr lang="de-DE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Willibrord</a:t>
            </a:r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</a:t>
            </a:r>
            <a:r>
              <a:rPr lang="de-DE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Basilica</a:t>
            </a:r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Echternach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012" y="0"/>
            <a:ext cx="8642987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1158" y="2828835"/>
            <a:ext cx="310785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The impressive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Willibrord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Basilica is considered the most important religious monument in the country. </a:t>
            </a: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441158" y="6196061"/>
            <a:ext cx="31078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www.basilika.lu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AF1572B-AE07-4488-AF32-53F482761749}"/>
              </a:ext>
            </a:extLst>
          </p:cNvPr>
          <p:cNvSpPr/>
          <p:nvPr/>
        </p:nvSpPr>
        <p:spPr>
          <a:xfrm>
            <a:off x="441158" y="4861120"/>
            <a:ext cx="31078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Opening hours: </a:t>
            </a:r>
          </a:p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daily: 8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AM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– 6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PM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Sundays &amp; holiday: from 1 PM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1DF26F3-69E2-43DD-BC7F-0BB7495DC781}"/>
              </a:ext>
            </a:extLst>
          </p:cNvPr>
          <p:cNvSpPr txBox="1"/>
          <p:nvPr/>
        </p:nvSpPr>
        <p:spPr>
          <a:xfrm>
            <a:off x="3549012" y="6565393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Pancake! Photographie</a:t>
            </a:r>
          </a:p>
        </p:txBody>
      </p:sp>
    </p:spTree>
    <p:extLst>
      <p:ext uri="{BB962C8B-B14F-4D97-AF65-F5344CB8AC3E}">
        <p14:creationId xmlns:p14="http://schemas.microsoft.com/office/powerpoint/2010/main" val="1572915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926254" y="457397"/>
            <a:ext cx="4063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0"/>
              </a:rPr>
              <a:t>What‘s</a:t>
            </a:r>
            <a:r>
              <a:rPr lang="de-LU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0"/>
              </a:rPr>
              <a:t> on…?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805" y="837075"/>
            <a:ext cx="5148029" cy="5148029"/>
          </a:xfrm>
          <a:prstGeom prst="rect">
            <a:avLst/>
          </a:prstGeom>
        </p:spPr>
      </p:pic>
      <p:sp>
        <p:nvSpPr>
          <p:cNvPr id="6" name="ZoneTexte 8">
            <a:extLst>
              <a:ext uri="{FF2B5EF4-FFF2-40B4-BE49-F238E27FC236}">
                <a16:creationId xmlns:a16="http://schemas.microsoft.com/office/drawing/2014/main" id="{86247B91-A54B-4E41-80A8-54E7A4A5DF38}"/>
              </a:ext>
            </a:extLst>
          </p:cNvPr>
          <p:cNvSpPr txBox="1"/>
          <p:nvPr/>
        </p:nvSpPr>
        <p:spPr>
          <a:xfrm>
            <a:off x="1151504" y="1589631"/>
            <a:ext cx="318585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Mullerthal Region - </a:t>
            </a:r>
            <a:b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</a:br>
            <a:r>
              <a:rPr lang="de-DE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Luxembourg‘s</a:t>
            </a:r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 Little</a:t>
            </a:r>
            <a:b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</a:br>
            <a:r>
              <a:rPr lang="de-DE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Switzerland</a:t>
            </a:r>
            <a:endParaRPr lang="de-DE" sz="2500" dirty="0">
              <a:solidFill>
                <a:schemeClr val="tx1">
                  <a:lumMod val="75000"/>
                  <a:lumOff val="25000"/>
                </a:schemeClr>
              </a:solidFill>
              <a:latin typeface="Muller Bold" pitchFamily="2" charset="77"/>
            </a:endParaRPr>
          </a:p>
        </p:txBody>
      </p:sp>
      <p:sp>
        <p:nvSpPr>
          <p:cNvPr id="8" name="ZoneTexte 10">
            <a:extLst>
              <a:ext uri="{FF2B5EF4-FFF2-40B4-BE49-F238E27FC236}">
                <a16:creationId xmlns:a16="http://schemas.microsoft.com/office/drawing/2014/main" id="{75D0E542-91B1-4481-A2BC-3DDA1066D036}"/>
              </a:ext>
            </a:extLst>
          </p:cNvPr>
          <p:cNvSpPr txBox="1"/>
          <p:nvPr/>
        </p:nvSpPr>
        <p:spPr>
          <a:xfrm>
            <a:off x="1023654" y="5268369"/>
            <a:ext cx="33137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www.mullerthal.lu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454077" y="6704112"/>
            <a:ext cx="232757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77"/>
              </a:rPr>
              <a:t>5</a:t>
            </a:r>
            <a:endParaRPr lang="de-DE" sz="400" dirty="0">
              <a:solidFill>
                <a:schemeClr val="tx1">
                  <a:lumMod val="75000"/>
                  <a:lumOff val="25000"/>
                </a:schemeClr>
              </a:solidFill>
              <a:latin typeface="Muller Thin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F62AB-7FE9-4D73-B7ED-E7FC744AB56B}"/>
              </a:ext>
            </a:extLst>
          </p:cNvPr>
          <p:cNvSpPr/>
          <p:nvPr/>
        </p:nvSpPr>
        <p:spPr>
          <a:xfrm>
            <a:off x="1215427" y="3313583"/>
            <a:ext cx="30580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Discover many sports and cultural events taking place in the Mullerthal Region – Luxembourg‘s Little Switzerland!</a:t>
            </a:r>
          </a:p>
        </p:txBody>
      </p:sp>
    </p:spTree>
    <p:extLst>
      <p:ext uri="{BB962C8B-B14F-4D97-AF65-F5344CB8AC3E}">
        <p14:creationId xmlns:p14="http://schemas.microsoft.com/office/powerpoint/2010/main" val="1506514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1157" y="1198125"/>
            <a:ext cx="311994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Indoor </a:t>
            </a:r>
            <a:r>
              <a:rPr lang="de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climbing</a:t>
            </a:r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in Echternach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41158" y="3063078"/>
            <a:ext cx="31199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The youth hostel at the lake of Echternach has a 14-meter-high indoor climbing wall and a bouldering area. 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262670" y="5266586"/>
            <a:ext cx="32364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Opening </a:t>
            </a:r>
            <a:r>
              <a:rPr lang="de-DE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hours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 on</a:t>
            </a:r>
          </a:p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▼</a:t>
            </a:r>
          </a:p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www.youthhostels.lu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B9C9545-B45C-4DA3-8263-FA211724CD75}"/>
              </a:ext>
            </a:extLst>
          </p:cNvPr>
          <p:cNvSpPr txBox="1"/>
          <p:nvPr/>
        </p:nvSpPr>
        <p:spPr>
          <a:xfrm>
            <a:off x="3651868" y="6524625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Pancake! Photographie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1103" y="0"/>
            <a:ext cx="9144000" cy="6858000"/>
          </a:xfrm>
          <a:prstGeom prst="rect">
            <a:avLst/>
          </a:prstGeom>
        </p:spPr>
      </p:pic>
      <p:sp>
        <p:nvSpPr>
          <p:cNvPr id="13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3561103" y="6563212"/>
            <a:ext cx="5164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</a:t>
            </a:r>
            <a:r>
              <a:rPr lang="de-DE" sz="1400" b="1" dirty="0">
                <a:solidFill>
                  <a:schemeClr val="bg1"/>
                </a:solidFill>
                <a:latin typeface="Muller Thin" pitchFamily="2" charset="0"/>
              </a:rPr>
              <a:t> </a:t>
            </a:r>
            <a:r>
              <a:rPr lang="fr-FR" sz="1400" dirty="0">
                <a:solidFill>
                  <a:schemeClr val="bg1"/>
                </a:solidFill>
                <a:latin typeface="Muller Thin" pitchFamily="2" charset="0"/>
              </a:rPr>
              <a:t>Les Auberges de Jeunesse Luxembourgeoises </a:t>
            </a:r>
            <a:r>
              <a:rPr lang="fr-FR" sz="1400" dirty="0" err="1">
                <a:solidFill>
                  <a:schemeClr val="bg1"/>
                </a:solidFill>
                <a:latin typeface="Muller Thin" pitchFamily="2" charset="0"/>
              </a:rPr>
              <a:t>asbl</a:t>
            </a:r>
            <a:r>
              <a:rPr lang="fr-FR" sz="1400" dirty="0">
                <a:solidFill>
                  <a:schemeClr val="bg1"/>
                </a:solidFill>
                <a:latin typeface="+mj-lt"/>
              </a:rPr>
              <a:t>.</a:t>
            </a:r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43102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536407" y="1198125"/>
            <a:ext cx="3070035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Indoor </a:t>
            </a:r>
            <a:r>
              <a:rPr lang="de-LU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playground</a:t>
            </a:r>
            <a:r>
              <a:rPr lang="de-L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in </a:t>
            </a:r>
            <a:r>
              <a:rPr lang="de-LU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the</a:t>
            </a:r>
            <a:r>
              <a:rPr lang="de-L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Youth Hostel Beaufort 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48437" y="2616565"/>
            <a:ext cx="30580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A modern playground with climbing frames, slides and many other varied attractions invites the little guests to have a great time.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453176" y="6069750"/>
            <a:ext cx="323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www.mullerthal.lu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AF1572B-AE07-4488-AF32-53F482761749}"/>
              </a:ext>
            </a:extLst>
          </p:cNvPr>
          <p:cNvSpPr/>
          <p:nvPr/>
        </p:nvSpPr>
        <p:spPr>
          <a:xfrm>
            <a:off x="548437" y="4635170"/>
            <a:ext cx="305800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Opening hours:</a:t>
            </a:r>
          </a:p>
          <a:p>
            <a:pPr algn="ctr"/>
            <a:r>
              <a:rPr lang="en-US" sz="8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</a:p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Tuesday till Thursday: 2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PM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– 6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PM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  <a:p>
            <a:pPr algn="ctr"/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Weekends: 11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AM - 8 PM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  <a:p>
            <a:pPr algn="ctr"/>
            <a:endParaRPr lang="en-US" sz="8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pic>
        <p:nvPicPr>
          <p:cNvPr id="5" name="Grafik 4" descr="Ein Bild, das Kleidung, Person, Menschliches Gesicht, Spielplatz enthält.&#10;&#10;Automatisch generierte Beschreibung">
            <a:extLst>
              <a:ext uri="{FF2B5EF4-FFF2-40B4-BE49-F238E27FC236}">
                <a16:creationId xmlns:a16="http://schemas.microsoft.com/office/drawing/2014/main" id="{102A9FBB-73E9-04A1-E93E-40BFDED7074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235" y="17624"/>
            <a:ext cx="10287000" cy="6858000"/>
          </a:xfrm>
          <a:prstGeom prst="rect">
            <a:avLst/>
          </a:prstGeom>
        </p:spPr>
      </p:pic>
      <p:sp>
        <p:nvSpPr>
          <p:cNvPr id="3" name="ZoneTexte 10">
            <a:extLst>
              <a:ext uri="{FF2B5EF4-FFF2-40B4-BE49-F238E27FC236}">
                <a16:creationId xmlns:a16="http://schemas.microsoft.com/office/drawing/2014/main" id="{2DC20795-8E1D-2BBA-3AFF-3E94B6A50842}"/>
              </a:ext>
            </a:extLst>
          </p:cNvPr>
          <p:cNvSpPr txBox="1"/>
          <p:nvPr/>
        </p:nvSpPr>
        <p:spPr>
          <a:xfrm>
            <a:off x="3778235" y="6563212"/>
            <a:ext cx="4947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 smtClean="0">
                <a:solidFill>
                  <a:schemeClr val="bg1"/>
                </a:solidFill>
                <a:latin typeface="Muller Thin" pitchFamily="2" charset="0"/>
              </a:rPr>
              <a:t> </a:t>
            </a:r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6" name="ZoneTexte 10">
            <a:extLst>
              <a:ext uri="{FF2B5EF4-FFF2-40B4-BE49-F238E27FC236}">
                <a16:creationId xmlns:a16="http://schemas.microsoft.com/office/drawing/2014/main" id="{2F7DF3DC-2EC3-665C-237C-54248B95FE58}"/>
              </a:ext>
            </a:extLst>
          </p:cNvPr>
          <p:cNvSpPr txBox="1"/>
          <p:nvPr/>
        </p:nvSpPr>
        <p:spPr>
          <a:xfrm>
            <a:off x="3778235" y="6550223"/>
            <a:ext cx="5164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</a:t>
            </a:r>
            <a:r>
              <a:rPr lang="de-DE" sz="1400" b="1" dirty="0">
                <a:solidFill>
                  <a:schemeClr val="bg1"/>
                </a:solidFill>
                <a:latin typeface="Muller Thin" pitchFamily="2" charset="0"/>
              </a:rPr>
              <a:t> </a:t>
            </a:r>
            <a:r>
              <a:rPr lang="fr-FR" sz="1400" dirty="0" err="1">
                <a:solidFill>
                  <a:schemeClr val="bg1"/>
                </a:solidFill>
                <a:latin typeface="Muller Thin" pitchFamily="2" charset="0"/>
              </a:rPr>
              <a:t>Christof</a:t>
            </a:r>
            <a:r>
              <a:rPr lang="fr-FR" sz="1400" dirty="0">
                <a:solidFill>
                  <a:schemeClr val="bg1"/>
                </a:solidFill>
                <a:latin typeface="Muller Thin" pitchFamily="2" charset="0"/>
              </a:rPr>
              <a:t> Weber</a:t>
            </a:r>
            <a:endParaRPr lang="de-DE" sz="1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261405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1158" y="1198125"/>
            <a:ext cx="29615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Echternach Lake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5" r="7985"/>
          <a:stretch/>
        </p:blipFill>
        <p:spPr>
          <a:xfrm>
            <a:off x="3549012" y="0"/>
            <a:ext cx="8642987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3186" y="2305974"/>
            <a:ext cx="30580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Enjoy a sunny day at the lake in Echternach.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The lake place offers many opportunities  that sporting visitors could possibly desire.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363943" y="4691096"/>
            <a:ext cx="323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www.visitechternach.lu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B9C9545-B45C-4DA3-8263-FA211724CD75}"/>
              </a:ext>
            </a:extLst>
          </p:cNvPr>
          <p:cNvSpPr txBox="1"/>
          <p:nvPr/>
        </p:nvSpPr>
        <p:spPr>
          <a:xfrm>
            <a:off x="3549012" y="6550223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Lakeside</a:t>
            </a:r>
          </a:p>
        </p:txBody>
      </p:sp>
    </p:spTree>
    <p:extLst>
      <p:ext uri="{BB962C8B-B14F-4D97-AF65-F5344CB8AC3E}">
        <p14:creationId xmlns:p14="http://schemas.microsoft.com/office/powerpoint/2010/main" val="289168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9" t="278" r="-8703" b="-278"/>
          <a:stretch/>
        </p:blipFill>
        <p:spPr>
          <a:xfrm>
            <a:off x="3514725" y="0"/>
            <a:ext cx="9688210" cy="6924502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B9C9545-B45C-4DA3-8263-FA211724CD75}"/>
              </a:ext>
            </a:extLst>
          </p:cNvPr>
          <p:cNvSpPr txBox="1"/>
          <p:nvPr/>
        </p:nvSpPr>
        <p:spPr>
          <a:xfrm>
            <a:off x="3770635" y="6483015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</a:t>
            </a:r>
            <a:r>
              <a:rPr lang="de-DE" sz="1400" dirty="0" err="1">
                <a:solidFill>
                  <a:schemeClr val="bg1"/>
                </a:solidFill>
                <a:latin typeface="Muller Thin" pitchFamily="2" charset="0"/>
              </a:rPr>
              <a:t>Pancake</a:t>
            </a:r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! Photographie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1158" y="1198125"/>
            <a:ext cx="29615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Hiking</a:t>
            </a:r>
            <a:r>
              <a:rPr lang="de-L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</a:t>
            </a:r>
            <a:r>
              <a:rPr lang="de-LU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suggestion</a:t>
            </a:r>
            <a:r>
              <a:rPr lang="de-L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: </a:t>
            </a:r>
          </a:p>
          <a:p>
            <a:pPr algn="ctr"/>
            <a:r>
              <a:rPr lang="de-LU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Local</a:t>
            </a:r>
            <a:r>
              <a:rPr lang="de-L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</a:t>
            </a:r>
            <a:r>
              <a:rPr lang="de-LU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hiking</a:t>
            </a:r>
            <a:r>
              <a:rPr lang="de-L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</a:t>
            </a:r>
            <a:r>
              <a:rPr lang="de-LU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path</a:t>
            </a:r>
            <a:r>
              <a:rPr lang="de-L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B2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392929" y="2394056"/>
            <a:ext cx="30580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Discover one of the most beautiful walks of the Mullerthal Region.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392929" y="5526776"/>
            <a:ext cx="323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www.mullerthal.lu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AF1572B-AE07-4488-AF32-53F482761749}"/>
              </a:ext>
            </a:extLst>
          </p:cNvPr>
          <p:cNvSpPr/>
          <p:nvPr/>
        </p:nvSpPr>
        <p:spPr>
          <a:xfrm>
            <a:off x="441158" y="3780667"/>
            <a:ext cx="30459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Starting point: Tourist Info / Camping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Martbusch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in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Berdorf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  <a:p>
            <a:pPr algn="ctr"/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Length: 4,2 km</a:t>
            </a:r>
          </a:p>
          <a:p>
            <a:pPr algn="ctr"/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Time: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 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2 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h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Difficulty: average</a:t>
            </a:r>
          </a:p>
        </p:txBody>
      </p:sp>
    </p:spTree>
    <p:extLst>
      <p:ext uri="{BB962C8B-B14F-4D97-AF65-F5344CB8AC3E}">
        <p14:creationId xmlns:p14="http://schemas.microsoft.com/office/powerpoint/2010/main" val="11287814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6" t="278" r="-12506" b="-278"/>
          <a:stretch/>
        </p:blipFill>
        <p:spPr>
          <a:xfrm>
            <a:off x="3596673" y="-25751"/>
            <a:ext cx="10359072" cy="690950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B9C9545-B45C-4DA3-8263-FA211724CD75}"/>
              </a:ext>
            </a:extLst>
          </p:cNvPr>
          <p:cNvSpPr txBox="1"/>
          <p:nvPr/>
        </p:nvSpPr>
        <p:spPr>
          <a:xfrm>
            <a:off x="3596673" y="6565034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latin typeface="Muller Thin" pitchFamily="2" charset="0"/>
              </a:rPr>
              <a:t>© DGT/ Sophie </a:t>
            </a:r>
            <a:r>
              <a:rPr lang="de-DE" sz="1400" dirty="0" err="1">
                <a:latin typeface="Muller Thin" pitchFamily="2" charset="0"/>
              </a:rPr>
              <a:t>Margue</a:t>
            </a:r>
            <a:endParaRPr lang="de-DE" sz="1400" dirty="0">
              <a:latin typeface="Muller Thin" pitchFamily="2" charset="0"/>
            </a:endParaRP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1158" y="1198125"/>
            <a:ext cx="29615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Barefootpath</a:t>
            </a:r>
            <a:endParaRPr lang="de-LU" sz="2500" dirty="0">
              <a:solidFill>
                <a:schemeClr val="tx1">
                  <a:lumMod val="75000"/>
                  <a:lumOff val="25000"/>
                </a:schemeClr>
              </a:solidFill>
              <a:latin typeface="Muller Bold"/>
            </a:endParaRP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53188" y="2105488"/>
            <a:ext cx="30580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Take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of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your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shoes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and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start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pure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pleasure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! </a:t>
            </a:r>
          </a:p>
          <a:p>
            <a:pPr algn="ctr"/>
            <a:r>
              <a:rPr 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he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barefootpath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will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give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you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awareness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of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diferent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materials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such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as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barkmulch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, </a:t>
            </a:r>
            <a:r>
              <a:rPr lang="fr-FR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sand</a:t>
            </a:r>
            <a:r>
              <a:rPr lang="fr-F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, stones, etc.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437552" y="5320146"/>
            <a:ext cx="323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www.mullerthal.lu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AF1572B-AE07-4488-AF32-53F482761749}"/>
              </a:ext>
            </a:extLst>
          </p:cNvPr>
          <p:cNvSpPr/>
          <p:nvPr/>
        </p:nvSpPr>
        <p:spPr>
          <a:xfrm>
            <a:off x="437552" y="4582511"/>
            <a:ext cx="30459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You will find it next to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Camping Auf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Kengert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in Larochette/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Medernach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139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926254" y="457397"/>
            <a:ext cx="4063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0"/>
              </a:rPr>
              <a:t>What‘s</a:t>
            </a:r>
            <a:r>
              <a:rPr lang="de-LU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0"/>
              </a:rPr>
              <a:t> on…?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805" y="837075"/>
            <a:ext cx="5148029" cy="5148029"/>
          </a:xfrm>
          <a:prstGeom prst="rect">
            <a:avLst/>
          </a:prstGeom>
        </p:spPr>
      </p:pic>
      <p:sp>
        <p:nvSpPr>
          <p:cNvPr id="6" name="ZoneTexte 8">
            <a:extLst>
              <a:ext uri="{FF2B5EF4-FFF2-40B4-BE49-F238E27FC236}">
                <a16:creationId xmlns:a16="http://schemas.microsoft.com/office/drawing/2014/main" id="{86247B91-A54B-4E41-80A8-54E7A4A5DF38}"/>
              </a:ext>
            </a:extLst>
          </p:cNvPr>
          <p:cNvSpPr txBox="1"/>
          <p:nvPr/>
        </p:nvSpPr>
        <p:spPr>
          <a:xfrm>
            <a:off x="1151504" y="1589631"/>
            <a:ext cx="318585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Mullerthal Region - </a:t>
            </a:r>
            <a:b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</a:br>
            <a:r>
              <a:rPr lang="de-DE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Luxembourg‘s</a:t>
            </a:r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 Little</a:t>
            </a:r>
            <a:b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</a:br>
            <a:r>
              <a:rPr lang="de-DE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Switzerland</a:t>
            </a:r>
            <a:endParaRPr lang="de-DE" sz="2500" dirty="0">
              <a:solidFill>
                <a:schemeClr val="tx1">
                  <a:lumMod val="75000"/>
                  <a:lumOff val="25000"/>
                </a:schemeClr>
              </a:solidFill>
              <a:latin typeface="Muller Bold" pitchFamily="2" charset="77"/>
            </a:endParaRPr>
          </a:p>
        </p:txBody>
      </p:sp>
      <p:sp>
        <p:nvSpPr>
          <p:cNvPr id="8" name="ZoneTexte 10">
            <a:extLst>
              <a:ext uri="{FF2B5EF4-FFF2-40B4-BE49-F238E27FC236}">
                <a16:creationId xmlns:a16="http://schemas.microsoft.com/office/drawing/2014/main" id="{75D0E542-91B1-4481-A2BC-3DDA1066D036}"/>
              </a:ext>
            </a:extLst>
          </p:cNvPr>
          <p:cNvSpPr txBox="1"/>
          <p:nvPr/>
        </p:nvSpPr>
        <p:spPr>
          <a:xfrm>
            <a:off x="1023654" y="5268369"/>
            <a:ext cx="33137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www.mullerthal.lu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454077" y="6704112"/>
            <a:ext cx="232757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77"/>
              </a:rPr>
              <a:t>7</a:t>
            </a:r>
            <a:endParaRPr lang="de-DE" sz="400" dirty="0">
              <a:solidFill>
                <a:schemeClr val="tx1">
                  <a:lumMod val="75000"/>
                  <a:lumOff val="25000"/>
                </a:schemeClr>
              </a:solidFill>
              <a:latin typeface="Muller Thin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F62AB-7FE9-4D73-B7ED-E7FC744AB56B}"/>
              </a:ext>
            </a:extLst>
          </p:cNvPr>
          <p:cNvSpPr/>
          <p:nvPr/>
        </p:nvSpPr>
        <p:spPr>
          <a:xfrm>
            <a:off x="1215427" y="3313583"/>
            <a:ext cx="30580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Discover many sporting and cultural events taking place in the Mullerthal Region – Luxembourg‘s Little Switzerland!</a:t>
            </a:r>
          </a:p>
        </p:txBody>
      </p:sp>
    </p:spTree>
    <p:extLst>
      <p:ext uri="{BB962C8B-B14F-4D97-AF65-F5344CB8AC3E}">
        <p14:creationId xmlns:p14="http://schemas.microsoft.com/office/powerpoint/2010/main" val="3881443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1158" y="1198125"/>
            <a:ext cx="3107854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Natur- &amp; Geopark </a:t>
            </a:r>
            <a:r>
              <a:rPr lang="de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Mëllerdall</a:t>
            </a:r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Exhibition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9012" y="0"/>
            <a:ext cx="8642987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1158" y="2633787"/>
            <a:ext cx="310785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Visit the exhibition about the genesis of the Mëllerdall landscape and its unique cultural and natural heritage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464464" y="5373073"/>
            <a:ext cx="3084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www.naturpark-mellerdall.lu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AF1572B-AE07-4488-AF32-53F482761749}"/>
              </a:ext>
            </a:extLst>
          </p:cNvPr>
          <p:cNvSpPr/>
          <p:nvPr/>
        </p:nvSpPr>
        <p:spPr>
          <a:xfrm>
            <a:off x="441158" y="4480484"/>
            <a:ext cx="31078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Opening hours: 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Daily: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10 AM – 5 PM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5BAB4BD-C79A-45AB-A712-4F842DE91D03}"/>
              </a:ext>
            </a:extLst>
          </p:cNvPr>
          <p:cNvSpPr txBox="1"/>
          <p:nvPr/>
        </p:nvSpPr>
        <p:spPr>
          <a:xfrm>
            <a:off x="3549012" y="6550223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Pancake! Photographie</a:t>
            </a:r>
          </a:p>
        </p:txBody>
      </p:sp>
    </p:spTree>
    <p:extLst>
      <p:ext uri="{BB962C8B-B14F-4D97-AF65-F5344CB8AC3E}">
        <p14:creationId xmlns:p14="http://schemas.microsoft.com/office/powerpoint/2010/main" val="33845075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829310" y="844182"/>
            <a:ext cx="3107854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Natur- &amp; Geopark Mëllerdall </a:t>
            </a:r>
            <a:endParaRPr lang="de-LU" sz="2500" dirty="0" smtClean="0">
              <a:solidFill>
                <a:schemeClr val="tx1">
                  <a:lumMod val="75000"/>
                  <a:lumOff val="25000"/>
                </a:schemeClr>
              </a:solidFill>
              <a:latin typeface="Muller Bold"/>
            </a:endParaRPr>
          </a:p>
          <a:p>
            <a:pPr algn="ctr"/>
            <a:endParaRPr lang="de-LU" sz="2500" dirty="0">
              <a:solidFill>
                <a:schemeClr val="tx1">
                  <a:lumMod val="75000"/>
                  <a:lumOff val="25000"/>
                </a:schemeClr>
              </a:solidFill>
              <a:latin typeface="Muller Bold"/>
            </a:endParaRPr>
          </a:p>
          <a:p>
            <a:pPr algn="ctr"/>
            <a:r>
              <a:rPr lang="de-LU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Mëllerdall Days </a:t>
            </a:r>
          </a:p>
          <a:p>
            <a:pPr algn="ctr"/>
            <a:r>
              <a:rPr lang="de-LU" sz="2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19. - 26.05.</a:t>
            </a:r>
            <a:endParaRPr lang="de-LU" sz="2500" dirty="0">
              <a:solidFill>
                <a:schemeClr val="tx1">
                  <a:lumMod val="75000"/>
                  <a:lumOff val="25000"/>
                </a:schemeClr>
              </a:solidFill>
              <a:latin typeface="Muller Bold"/>
            </a:endParaRP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829310" y="3393729"/>
            <a:ext cx="36370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Family rally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Films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Bike tour in the region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Guided hikes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Picnic with regional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Regional menu in partner restaurants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954763" y="5992656"/>
            <a:ext cx="30845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www.naturpark-mellerdall.lu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5BAB4BD-C79A-45AB-A712-4F842DE91D03}"/>
              </a:ext>
            </a:extLst>
          </p:cNvPr>
          <p:cNvSpPr txBox="1"/>
          <p:nvPr/>
        </p:nvSpPr>
        <p:spPr>
          <a:xfrm>
            <a:off x="3549012" y="6550223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Pancake! Photographie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584" y="58185"/>
            <a:ext cx="6799815" cy="679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0673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926254" y="457397"/>
            <a:ext cx="4063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0"/>
              </a:rPr>
              <a:t>What‘s</a:t>
            </a:r>
            <a:r>
              <a:rPr lang="de-LU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0"/>
              </a:rPr>
              <a:t> on…?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805" y="837075"/>
            <a:ext cx="5148029" cy="5148029"/>
          </a:xfrm>
          <a:prstGeom prst="rect">
            <a:avLst/>
          </a:prstGeom>
        </p:spPr>
      </p:pic>
      <p:sp>
        <p:nvSpPr>
          <p:cNvPr id="6" name="ZoneTexte 8">
            <a:extLst>
              <a:ext uri="{FF2B5EF4-FFF2-40B4-BE49-F238E27FC236}">
                <a16:creationId xmlns:a16="http://schemas.microsoft.com/office/drawing/2014/main" id="{86247B91-A54B-4E41-80A8-54E7A4A5DF38}"/>
              </a:ext>
            </a:extLst>
          </p:cNvPr>
          <p:cNvSpPr txBox="1"/>
          <p:nvPr/>
        </p:nvSpPr>
        <p:spPr>
          <a:xfrm>
            <a:off x="1151504" y="1589631"/>
            <a:ext cx="318585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Mullerthal Region - </a:t>
            </a:r>
            <a:b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</a:br>
            <a:r>
              <a:rPr lang="de-DE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Luxembourg‘s</a:t>
            </a:r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 Little</a:t>
            </a:r>
            <a:b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</a:br>
            <a:r>
              <a:rPr lang="de-DE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Switzerland</a:t>
            </a:r>
            <a:endParaRPr lang="de-DE" sz="2500" dirty="0">
              <a:solidFill>
                <a:schemeClr val="tx1">
                  <a:lumMod val="75000"/>
                  <a:lumOff val="25000"/>
                </a:schemeClr>
              </a:solidFill>
              <a:latin typeface="Muller Bold" pitchFamily="2" charset="77"/>
            </a:endParaRPr>
          </a:p>
        </p:txBody>
      </p:sp>
      <p:sp>
        <p:nvSpPr>
          <p:cNvPr id="8" name="ZoneTexte 10">
            <a:extLst>
              <a:ext uri="{FF2B5EF4-FFF2-40B4-BE49-F238E27FC236}">
                <a16:creationId xmlns:a16="http://schemas.microsoft.com/office/drawing/2014/main" id="{75D0E542-91B1-4481-A2BC-3DDA1066D036}"/>
              </a:ext>
            </a:extLst>
          </p:cNvPr>
          <p:cNvSpPr txBox="1"/>
          <p:nvPr/>
        </p:nvSpPr>
        <p:spPr>
          <a:xfrm>
            <a:off x="1023654" y="5268369"/>
            <a:ext cx="33137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www.mullerthal.lu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454077" y="6704112"/>
            <a:ext cx="232757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77"/>
              </a:rPr>
              <a:t>7</a:t>
            </a:r>
            <a:endParaRPr lang="de-DE" sz="400" dirty="0">
              <a:solidFill>
                <a:schemeClr val="tx1">
                  <a:lumMod val="75000"/>
                  <a:lumOff val="25000"/>
                </a:schemeClr>
              </a:solidFill>
              <a:latin typeface="Muller Thin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F62AB-7FE9-4D73-B7ED-E7FC744AB56B}"/>
              </a:ext>
            </a:extLst>
          </p:cNvPr>
          <p:cNvSpPr/>
          <p:nvPr/>
        </p:nvSpPr>
        <p:spPr>
          <a:xfrm>
            <a:off x="1215427" y="3313583"/>
            <a:ext cx="30580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Discover many sporting and cultural events taking place in the Mullerthal Region – Luxembourg‘s Little Switzerland!</a:t>
            </a:r>
          </a:p>
        </p:txBody>
      </p:sp>
    </p:spTree>
    <p:extLst>
      <p:ext uri="{BB962C8B-B14F-4D97-AF65-F5344CB8AC3E}">
        <p14:creationId xmlns:p14="http://schemas.microsoft.com/office/powerpoint/2010/main" val="33081626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1158" y="1198125"/>
            <a:ext cx="296155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Geosite</a:t>
            </a:r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Champignon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4" r="14128"/>
          <a:stretch/>
        </p:blipFill>
        <p:spPr>
          <a:xfrm>
            <a:off x="3549012" y="0"/>
            <a:ext cx="8642987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3188" y="2411663"/>
            <a:ext cx="30580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Probably the biggest mushroom in Luxembourg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77"/>
              </a:rPr>
              <a:t>.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Thin" pitchFamily="2" charset="77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363945" y="4957796"/>
            <a:ext cx="323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www.mullerthal.lu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AF1572B-AE07-4488-AF32-53F482761749}"/>
              </a:ext>
            </a:extLst>
          </p:cNvPr>
          <p:cNvSpPr/>
          <p:nvPr/>
        </p:nvSpPr>
        <p:spPr>
          <a:xfrm>
            <a:off x="453188" y="3590369"/>
            <a:ext cx="304597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Accessible via: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Local hiking trail N4 in 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</a:b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Nommern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2DFA279-A089-4884-99A3-342B438BECA8}"/>
              </a:ext>
            </a:extLst>
          </p:cNvPr>
          <p:cNvSpPr txBox="1"/>
          <p:nvPr/>
        </p:nvSpPr>
        <p:spPr>
          <a:xfrm>
            <a:off x="3651868" y="6524625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Light" pitchFamily="2" charset="0"/>
              </a:rPr>
              <a:t>© </a:t>
            </a:r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NGPM/</a:t>
            </a:r>
            <a:r>
              <a:rPr lang="de-DE" sz="1400" dirty="0" err="1">
                <a:solidFill>
                  <a:schemeClr val="bg1"/>
                </a:solidFill>
                <a:latin typeface="Muller Thin" pitchFamily="2" charset="0"/>
              </a:rPr>
              <a:t>photostudioC.Bosseler</a:t>
            </a:r>
            <a:endParaRPr lang="de-DE" sz="1400" dirty="0">
              <a:solidFill>
                <a:schemeClr val="bg1"/>
              </a:solidFill>
              <a:latin typeface="Muller Th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0900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1151505" y="1589631"/>
            <a:ext cx="30700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Natur- &amp; Geopark Mëllerdall</a:t>
            </a:r>
          </a:p>
        </p:txBody>
      </p:sp>
      <p:sp>
        <p:nvSpPr>
          <p:cNvPr id="10" name="Rectangle 9"/>
          <p:cNvSpPr/>
          <p:nvPr/>
        </p:nvSpPr>
        <p:spPr>
          <a:xfrm>
            <a:off x="1217841" y="2647253"/>
            <a:ext cx="305800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On a regular basis, the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Natur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- &amp; Geopark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Mëllerdall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offers events in the region, on the following topics: forest, wood, water, geology and regional products.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086321" y="5424140"/>
            <a:ext cx="33137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www.naturpark-mellerdall.lu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A96B5071-5C9E-43F7-85EA-E2291713D927}"/>
              </a:ext>
            </a:extLst>
          </p:cNvPr>
          <p:cNvSpPr txBox="1"/>
          <p:nvPr/>
        </p:nvSpPr>
        <p:spPr>
          <a:xfrm>
            <a:off x="3487136" y="6540426"/>
            <a:ext cx="32278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Muller Thin" pitchFamily="2" charset="0"/>
              </a:rPr>
              <a:t>© Pancake! Photographie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BA1065CB-4C49-497A-88E3-30D8DC89165D}"/>
              </a:ext>
            </a:extLst>
          </p:cNvPr>
          <p:cNvSpPr txBox="1"/>
          <p:nvPr/>
        </p:nvSpPr>
        <p:spPr>
          <a:xfrm>
            <a:off x="935779" y="421577"/>
            <a:ext cx="7422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77"/>
              </a:rPr>
              <a:t>What‘s</a:t>
            </a:r>
            <a:r>
              <a:rPr lang="de-LU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77"/>
              </a:rPr>
              <a:t> on…?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940FBB4-DD29-4B1F-9F22-C0810A86C3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3966" y="1010412"/>
            <a:ext cx="4837176" cy="4837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1061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59202" y="927798"/>
            <a:ext cx="323649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Shopping-Center </a:t>
            </a:r>
            <a:r>
              <a:rPr lang="de-DE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Nonnemillen</a:t>
            </a:r>
            <a:endParaRPr lang="de-DE" sz="2500" dirty="0">
              <a:solidFill>
                <a:schemeClr val="tx1">
                  <a:lumMod val="75000"/>
                  <a:lumOff val="25000"/>
                </a:schemeClr>
              </a:solidFill>
              <a:latin typeface="Muller Bold"/>
            </a:endParaRP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59202" y="2346305"/>
            <a:ext cx="323649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latin typeface="Muller Light" pitchFamily="2" charset="0"/>
              </a:rPr>
              <a:t>Echternach's</a:t>
            </a:r>
            <a:r>
              <a:rPr lang="en-US" dirty="0">
                <a:latin typeface="Muller Light" pitchFamily="2" charset="0"/>
              </a:rPr>
              <a:t> </a:t>
            </a:r>
            <a:r>
              <a:rPr lang="en-US" dirty="0" err="1">
                <a:latin typeface="Muller Light" pitchFamily="2" charset="0"/>
              </a:rPr>
              <a:t>Nonnemillen</a:t>
            </a:r>
            <a:r>
              <a:rPr lang="en-US" dirty="0">
                <a:latin typeface="Muller Light" pitchFamily="2" charset="0"/>
              </a:rPr>
              <a:t>-Center boasts 35+ stores across 17,000 sqm on four floors, complemented by 300 on-site and 550 nearby public parking spaces.</a:t>
            </a: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441158" y="5745536"/>
            <a:ext cx="323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www.mullerthal.lu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AF1572B-AE07-4488-AF32-53F482761749}"/>
              </a:ext>
            </a:extLst>
          </p:cNvPr>
          <p:cNvSpPr/>
          <p:nvPr/>
        </p:nvSpPr>
        <p:spPr>
          <a:xfrm>
            <a:off x="450180" y="4662960"/>
            <a:ext cx="32364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Opening </a:t>
            </a:r>
            <a:r>
              <a:rPr lang="de-DE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hours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:</a:t>
            </a:r>
            <a:b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</a:b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Daily: 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8 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AM - 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8 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PM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22DFA279-A089-4884-99A3-342B438BECA8}"/>
              </a:ext>
            </a:extLst>
          </p:cNvPr>
          <p:cNvSpPr txBox="1"/>
          <p:nvPr/>
        </p:nvSpPr>
        <p:spPr>
          <a:xfrm>
            <a:off x="3594422" y="6446936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  <a:latin typeface="Muller Thin" pitchFamily="2" charset="0"/>
              </a:rPr>
              <a:t>©ORTMPSL</a:t>
            </a:r>
          </a:p>
        </p:txBody>
      </p:sp>
      <p:pic>
        <p:nvPicPr>
          <p:cNvPr id="3" name="Grafik 2" descr="Ein Bild, das draußen, Gebäude, Straße, Wohnlage enthält.&#10;&#10;Automatisch generierte Beschreibung">
            <a:extLst>
              <a:ext uri="{FF2B5EF4-FFF2-40B4-BE49-F238E27FC236}">
                <a16:creationId xmlns:a16="http://schemas.microsoft.com/office/drawing/2014/main" id="{B22E51F0-9371-740E-DC7D-6A2DAB6053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7653" y="0"/>
            <a:ext cx="9144000" cy="6858000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65BFEF4-A908-007A-CF60-2711E8DC1ABC}"/>
              </a:ext>
            </a:extLst>
          </p:cNvPr>
          <p:cNvSpPr txBox="1"/>
          <p:nvPr/>
        </p:nvSpPr>
        <p:spPr>
          <a:xfrm>
            <a:off x="3695696" y="6550223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</a:t>
            </a:r>
            <a:r>
              <a:rPr lang="de-DE" sz="1400" dirty="0" err="1">
                <a:solidFill>
                  <a:schemeClr val="bg1"/>
                </a:solidFill>
                <a:latin typeface="Muller Thin" pitchFamily="2" charset="0"/>
              </a:rPr>
              <a:t>Nonnemillen</a:t>
            </a:r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 Center</a:t>
            </a:r>
          </a:p>
        </p:txBody>
      </p:sp>
    </p:spTree>
    <p:extLst>
      <p:ext uri="{BB962C8B-B14F-4D97-AF65-F5344CB8AC3E}">
        <p14:creationId xmlns:p14="http://schemas.microsoft.com/office/powerpoint/2010/main" val="9396058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440" y="0"/>
            <a:ext cx="10287000" cy="6858000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5B9C9545-B45C-4DA3-8263-FA211724CD75}"/>
              </a:ext>
            </a:extLst>
          </p:cNvPr>
          <p:cNvSpPr txBox="1"/>
          <p:nvPr/>
        </p:nvSpPr>
        <p:spPr>
          <a:xfrm>
            <a:off x="3600440" y="6550223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</a:t>
            </a:r>
            <a:r>
              <a:rPr lang="de-DE" sz="1400" dirty="0" err="1">
                <a:solidFill>
                  <a:schemeClr val="bg1"/>
                </a:solidFill>
                <a:latin typeface="Muller Thin" pitchFamily="2" charset="0"/>
              </a:rPr>
              <a:t>Pancake</a:t>
            </a:r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! Photographie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53188" y="1198125"/>
            <a:ext cx="314725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Free </a:t>
            </a:r>
            <a:r>
              <a:rPr lang="de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public</a:t>
            </a:r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</a:t>
            </a:r>
            <a:r>
              <a:rPr lang="de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transport</a:t>
            </a:r>
            <a:endParaRPr lang="de-LU" sz="2500" dirty="0">
              <a:solidFill>
                <a:schemeClr val="tx1">
                  <a:lumMod val="75000"/>
                  <a:lumOff val="25000"/>
                </a:schemeClr>
              </a:solidFill>
              <a:latin typeface="Muller Bold"/>
            </a:endParaRP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53188" y="2976843"/>
            <a:ext cx="31472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Public transport in Luxembourg is free. So, get in, sit down, relax and enjoy the scenery. </a:t>
            </a: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453188" y="4948271"/>
            <a:ext cx="31472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www.mobiliteit.lu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AF1572B-AE07-4488-AF32-53F482761749}"/>
              </a:ext>
            </a:extLst>
          </p:cNvPr>
          <p:cNvSpPr/>
          <p:nvPr/>
        </p:nvSpPr>
        <p:spPr>
          <a:xfrm>
            <a:off x="453188" y="4023284"/>
            <a:ext cx="30459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241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feld 8">
            <a:extLst>
              <a:ext uri="{FF2B5EF4-FFF2-40B4-BE49-F238E27FC236}">
                <a16:creationId xmlns:a16="http://schemas.microsoft.com/office/drawing/2014/main" id="{5B9C9545-B45C-4DA3-8263-FA211724CD75}"/>
              </a:ext>
            </a:extLst>
          </p:cNvPr>
          <p:cNvSpPr txBox="1"/>
          <p:nvPr/>
        </p:nvSpPr>
        <p:spPr>
          <a:xfrm>
            <a:off x="3540180" y="6550223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 ORT MPSL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1158" y="1198125"/>
            <a:ext cx="296155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Hiking</a:t>
            </a:r>
            <a:r>
              <a:rPr lang="de-L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</a:t>
            </a:r>
            <a:r>
              <a:rPr lang="de-LU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suggestion</a:t>
            </a:r>
            <a:r>
              <a:rPr lang="de-L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: </a:t>
            </a:r>
          </a:p>
          <a:p>
            <a:pPr algn="ctr"/>
            <a:r>
              <a:rPr lang="de-L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</a:t>
            </a:r>
            <a:r>
              <a:rPr lang="de-LU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Local</a:t>
            </a:r>
            <a:r>
              <a:rPr lang="de-L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</a:t>
            </a:r>
            <a:r>
              <a:rPr lang="de-LU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hiking</a:t>
            </a:r>
            <a:r>
              <a:rPr lang="de-L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</a:t>
            </a:r>
            <a:r>
              <a:rPr lang="de-LU" sz="23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trail</a:t>
            </a:r>
            <a:r>
              <a:rPr lang="de-LU" sz="23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</a:t>
            </a:r>
            <a:r>
              <a:rPr lang="de-LU" sz="23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M4</a:t>
            </a:r>
            <a:endParaRPr lang="de-LU" sz="2300" dirty="0">
              <a:solidFill>
                <a:schemeClr val="tx1">
                  <a:lumMod val="75000"/>
                  <a:lumOff val="25000"/>
                </a:schemeClr>
              </a:solidFill>
              <a:latin typeface="Muller Bold"/>
            </a:endParaRP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41158" y="2290755"/>
            <a:ext cx="30580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303685" y="6290956"/>
            <a:ext cx="323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www.mullerthal.lu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8" t="-139" r="-5278" b="139"/>
          <a:stretch/>
        </p:blipFill>
        <p:spPr>
          <a:xfrm>
            <a:off x="3499164" y="0"/>
            <a:ext cx="10287000" cy="6858000"/>
          </a:xfrm>
          <a:prstGeom prst="rect">
            <a:avLst/>
          </a:prstGeom>
        </p:spPr>
      </p:pic>
      <p:sp>
        <p:nvSpPr>
          <p:cNvPr id="8" name="Rectangle 12">
            <a:extLst>
              <a:ext uri="{FF2B5EF4-FFF2-40B4-BE49-F238E27FC236}">
                <a16:creationId xmlns:a16="http://schemas.microsoft.com/office/drawing/2014/main" id="{EAF1572B-AE07-4488-AF32-53F482761749}"/>
              </a:ext>
            </a:extLst>
          </p:cNvPr>
          <p:cNvSpPr/>
          <p:nvPr/>
        </p:nvSpPr>
        <p:spPr>
          <a:xfrm>
            <a:off x="441158" y="4953919"/>
            <a:ext cx="305800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Starting point: </a:t>
            </a:r>
          </a:p>
          <a:p>
            <a:pPr algn="ctr"/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Townhall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of </a:t>
            </a:r>
            <a:r>
              <a:rPr lang="en-US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Medernach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  <a:p>
            <a:pPr algn="ctr"/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Length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: 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13,9 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km</a:t>
            </a:r>
          </a:p>
          <a:p>
            <a:pPr algn="ctr"/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Time: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 </a:t>
            </a:r>
            <a:r>
              <a:rPr lang="de-DE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3:50 </a:t>
            </a:r>
            <a:r>
              <a:rPr lang="de-DE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h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Difficulty: </a:t>
            </a:r>
            <a:r>
              <a:rPr lang="fr-LU" sz="1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average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48373" y="2764267"/>
            <a:ext cx="30507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This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varied circular tour  offers great views on the castle of Larochette.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You walk through forests, meadows, along the water and through the lively town of Larochette.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91950" y="6548637"/>
            <a:ext cx="24158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>
                <a:solidFill>
                  <a:schemeClr val="bg1"/>
                </a:solidFill>
                <a:latin typeface="Muller Thin" pitchFamily="2" charset="0"/>
              </a:rPr>
              <a:t>©  </a:t>
            </a:r>
            <a:r>
              <a:rPr lang="nl-NL" sz="1400" dirty="0" smtClean="0">
                <a:solidFill>
                  <a:schemeClr val="bg1"/>
                </a:solidFill>
                <a:latin typeface="Muller Thin" pitchFamily="2" charset="0"/>
              </a:rPr>
              <a:t>SIT </a:t>
            </a:r>
            <a:r>
              <a:rPr lang="nl-NL" sz="1400" dirty="0" err="1">
                <a:solidFill>
                  <a:schemeClr val="bg1"/>
                </a:solidFill>
                <a:latin typeface="Muller Thin" pitchFamily="2" charset="0"/>
              </a:rPr>
              <a:t>Aerenzdallgemeng</a:t>
            </a:r>
            <a:endParaRPr lang="de-DE" sz="1400" dirty="0">
              <a:solidFill>
                <a:schemeClr val="bg1"/>
              </a:solidFill>
              <a:latin typeface="Muller Th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120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1158" y="1198125"/>
            <a:ext cx="30990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Viewpoint</a:t>
            </a:r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/>
            </a:r>
            <a:b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</a:br>
            <a:r>
              <a:rPr lang="de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Salzdeebelchen</a:t>
            </a:r>
            <a:endParaRPr lang="de-LU" sz="2500" dirty="0">
              <a:solidFill>
                <a:schemeClr val="tx1">
                  <a:lumMod val="75000"/>
                  <a:lumOff val="25000"/>
                </a:schemeClr>
              </a:solidFill>
              <a:latin typeface="Muller Bold"/>
            </a:endParaRP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9037" y="0"/>
            <a:ext cx="8642987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29888" y="2620540"/>
            <a:ext cx="30958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The viewpoint </a:t>
            </a:r>
            <a:r>
              <a:rPr lang="en-US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Salzdeebelchen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offers a great view on Larochette castle.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445574" y="5619261"/>
            <a:ext cx="3090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www.mullerthal.lu</a:t>
            </a: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EAF1572B-AE07-4488-AF32-53F482761749}"/>
              </a:ext>
            </a:extLst>
          </p:cNvPr>
          <p:cNvSpPr/>
          <p:nvPr/>
        </p:nvSpPr>
        <p:spPr>
          <a:xfrm>
            <a:off x="453188" y="4104512"/>
            <a:ext cx="3095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Accessible via:</a:t>
            </a:r>
            <a:b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</a:b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Mullerthal Trail Route 3,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ExtraTour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A, Auto-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Pédestre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Larochette &amp; local hiking trail M4</a:t>
            </a:r>
            <a:endParaRPr lang="de-DE" sz="1400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C1305228-06A2-4252-B535-C0BBAE242951}"/>
              </a:ext>
            </a:extLst>
          </p:cNvPr>
          <p:cNvSpPr txBox="1"/>
          <p:nvPr/>
        </p:nvSpPr>
        <p:spPr>
          <a:xfrm>
            <a:off x="3749037" y="6550223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Pancake! Photographie</a:t>
            </a:r>
          </a:p>
        </p:txBody>
      </p:sp>
    </p:spTree>
    <p:extLst>
      <p:ext uri="{BB962C8B-B14F-4D97-AF65-F5344CB8AC3E}">
        <p14:creationId xmlns:p14="http://schemas.microsoft.com/office/powerpoint/2010/main" val="2774401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926254" y="457397"/>
            <a:ext cx="4063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LU" sz="4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0"/>
              </a:rPr>
              <a:t>What‘s</a:t>
            </a:r>
            <a:r>
              <a:rPr lang="de-LU" sz="48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0"/>
              </a:rPr>
              <a:t> on…?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805" y="837075"/>
            <a:ext cx="5148029" cy="5148029"/>
          </a:xfrm>
          <a:prstGeom prst="rect">
            <a:avLst/>
          </a:prstGeom>
        </p:spPr>
      </p:pic>
      <p:sp>
        <p:nvSpPr>
          <p:cNvPr id="6" name="ZoneTexte 8">
            <a:extLst>
              <a:ext uri="{FF2B5EF4-FFF2-40B4-BE49-F238E27FC236}">
                <a16:creationId xmlns:a16="http://schemas.microsoft.com/office/drawing/2014/main" id="{86247B91-A54B-4E41-80A8-54E7A4A5DF38}"/>
              </a:ext>
            </a:extLst>
          </p:cNvPr>
          <p:cNvSpPr txBox="1"/>
          <p:nvPr/>
        </p:nvSpPr>
        <p:spPr>
          <a:xfrm>
            <a:off x="1151504" y="1589631"/>
            <a:ext cx="318585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Mullerthal Region - </a:t>
            </a:r>
            <a:b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</a:br>
            <a:r>
              <a:rPr lang="de-DE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Luxembourg‘s</a:t>
            </a:r>
            <a: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 Little</a:t>
            </a:r>
            <a:br>
              <a:rPr lang="de-DE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</a:br>
            <a:r>
              <a:rPr lang="de-DE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Switzerland</a:t>
            </a:r>
            <a:endParaRPr lang="de-DE" sz="2500" dirty="0">
              <a:solidFill>
                <a:schemeClr val="tx1">
                  <a:lumMod val="75000"/>
                  <a:lumOff val="25000"/>
                </a:schemeClr>
              </a:solidFill>
              <a:latin typeface="Muller Bold" pitchFamily="2" charset="77"/>
            </a:endParaRPr>
          </a:p>
        </p:txBody>
      </p:sp>
      <p:sp>
        <p:nvSpPr>
          <p:cNvPr id="8" name="ZoneTexte 10">
            <a:extLst>
              <a:ext uri="{FF2B5EF4-FFF2-40B4-BE49-F238E27FC236}">
                <a16:creationId xmlns:a16="http://schemas.microsoft.com/office/drawing/2014/main" id="{75D0E542-91B1-4481-A2BC-3DDA1066D036}"/>
              </a:ext>
            </a:extLst>
          </p:cNvPr>
          <p:cNvSpPr txBox="1"/>
          <p:nvPr/>
        </p:nvSpPr>
        <p:spPr>
          <a:xfrm>
            <a:off x="1023654" y="5268369"/>
            <a:ext cx="3313707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7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www.mullerthal.lu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1454077" y="6704112"/>
            <a:ext cx="232757" cy="153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Thin" pitchFamily="2" charset="77"/>
              </a:rPr>
              <a:t>2</a:t>
            </a:r>
            <a:endParaRPr lang="de-DE" sz="400" dirty="0">
              <a:solidFill>
                <a:schemeClr val="tx1">
                  <a:lumMod val="75000"/>
                  <a:lumOff val="25000"/>
                </a:schemeClr>
              </a:solidFill>
              <a:latin typeface="Muller Thin" pitchFamily="2" charset="77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F62AB-7FE9-4D73-B7ED-E7FC744AB56B}"/>
              </a:ext>
            </a:extLst>
          </p:cNvPr>
          <p:cNvSpPr/>
          <p:nvPr/>
        </p:nvSpPr>
        <p:spPr>
          <a:xfrm>
            <a:off x="1215427" y="3313583"/>
            <a:ext cx="305800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Discover many sports and cultural events taking place in the Mullerthal Region – Luxembourg‘s Little Switzerland!</a:t>
            </a:r>
          </a:p>
        </p:txBody>
      </p:sp>
    </p:spTree>
    <p:extLst>
      <p:ext uri="{BB962C8B-B14F-4D97-AF65-F5344CB8AC3E}">
        <p14:creationId xmlns:p14="http://schemas.microsoft.com/office/powerpoint/2010/main" val="4130757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-955" r="-15478" b="955"/>
          <a:stretch/>
        </p:blipFill>
        <p:spPr>
          <a:xfrm>
            <a:off x="3511194" y="-76201"/>
            <a:ext cx="10400364" cy="6934201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1158" y="1198125"/>
            <a:ext cx="296155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Rent</a:t>
            </a:r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a bike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41158" y="2505670"/>
            <a:ext cx="30700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Order a bike and ask to get it delivered to one of the </a:t>
            </a:r>
          </a:p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rental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stations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441158" y="4958834"/>
            <a:ext cx="30700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www.rentabike-mellerdall.lu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B9C9545-B45C-4DA3-8263-FA211724CD75}"/>
              </a:ext>
            </a:extLst>
          </p:cNvPr>
          <p:cNvSpPr txBox="1"/>
          <p:nvPr/>
        </p:nvSpPr>
        <p:spPr>
          <a:xfrm>
            <a:off x="3511194" y="6550223"/>
            <a:ext cx="6674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</a:t>
            </a:r>
            <a:r>
              <a:rPr lang="de-DE" sz="1400" b="1" dirty="0">
                <a:solidFill>
                  <a:schemeClr val="bg1"/>
                </a:solidFill>
                <a:latin typeface="Muller Thin" pitchFamily="2" charset="0"/>
              </a:rPr>
              <a:t> </a:t>
            </a:r>
            <a:r>
              <a:rPr lang="de-DE" sz="1400" dirty="0" err="1">
                <a:solidFill>
                  <a:schemeClr val="bg1"/>
                </a:solidFill>
                <a:latin typeface="Muller Thin" pitchFamily="2" charset="0"/>
              </a:rPr>
              <a:t>Pancake</a:t>
            </a:r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! Photographie</a:t>
            </a:r>
            <a:endParaRPr lang="de-DE" sz="1400" b="1" dirty="0">
              <a:solidFill>
                <a:schemeClr val="bg1"/>
              </a:solidFill>
              <a:latin typeface="Muller Th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0918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1158" y="1217677"/>
            <a:ext cx="31062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5 </a:t>
            </a:r>
            <a:r>
              <a:rPr lang="fr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mountain</a:t>
            </a:r>
            <a:r>
              <a:rPr lang="fr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bike trails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Muller Thin" pitchFamily="2" charset="77"/>
            </a:endParaRP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41158" y="2560571"/>
            <a:ext cx="310623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Rock formations, woods – get the flow while mountain biking in the Mullerthal Region.</a:t>
            </a:r>
          </a:p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5 signposted mountain bike trails of varying difficulty guarantee pure biking pleasure.</a:t>
            </a:r>
          </a:p>
          <a:p>
            <a:pPr algn="ctr"/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Light" pitchFamily="2" charset="0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262670" y="5838333"/>
            <a:ext cx="3236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Bold" pitchFamily="2" charset="77"/>
            </a:endParaRPr>
          </a:p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www.mullerthal.lu</a:t>
            </a:r>
          </a:p>
        </p:txBody>
      </p:sp>
      <p:sp>
        <p:nvSpPr>
          <p:cNvPr id="8" name="Rectangle 7"/>
          <p:cNvSpPr/>
          <p:nvPr/>
        </p:nvSpPr>
        <p:spPr>
          <a:xfrm>
            <a:off x="3677653" y="0"/>
            <a:ext cx="8514347" cy="6849330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4" name="Textfeld 12">
            <a:extLst>
              <a:ext uri="{FF2B5EF4-FFF2-40B4-BE49-F238E27FC236}">
                <a16:creationId xmlns:a16="http://schemas.microsoft.com/office/drawing/2014/main" id="{B2044710-8EF1-419B-B3D7-D89B33CB11A3}"/>
              </a:ext>
            </a:extLst>
          </p:cNvPr>
          <p:cNvSpPr txBox="1"/>
          <p:nvPr/>
        </p:nvSpPr>
        <p:spPr>
          <a:xfrm>
            <a:off x="3677653" y="6541553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</a:t>
            </a:r>
            <a:r>
              <a:rPr lang="de-DE" sz="1400" dirty="0" smtClean="0">
                <a:solidFill>
                  <a:schemeClr val="bg1"/>
                </a:solidFill>
                <a:latin typeface="Muller Thin" pitchFamily="2" charset="0"/>
              </a:rPr>
              <a:t>Sophie </a:t>
            </a:r>
            <a:r>
              <a:rPr lang="de-DE" sz="1400" dirty="0" err="1" smtClean="0">
                <a:solidFill>
                  <a:schemeClr val="bg1"/>
                </a:solidFill>
                <a:latin typeface="Muller Thin" pitchFamily="2" charset="0"/>
              </a:rPr>
              <a:t>Margue</a:t>
            </a:r>
            <a:endParaRPr lang="de-DE" sz="1400" dirty="0">
              <a:solidFill>
                <a:schemeClr val="bg1"/>
              </a:solidFill>
              <a:latin typeface="Muller Thi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065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8BE6BFF0-1D91-A243-B9BC-70509F567F30}"/>
              </a:ext>
            </a:extLst>
          </p:cNvPr>
          <p:cNvSpPr txBox="1"/>
          <p:nvPr/>
        </p:nvSpPr>
        <p:spPr>
          <a:xfrm>
            <a:off x="441159" y="1104256"/>
            <a:ext cx="316713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Local</a:t>
            </a:r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</a:t>
            </a:r>
            <a:r>
              <a:rPr lang="de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cycle</a:t>
            </a:r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</a:t>
            </a:r>
            <a:r>
              <a:rPr lang="de-LU" sz="25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path</a:t>
            </a:r>
            <a:r>
              <a:rPr lang="de-LU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/>
              </a:rPr>
              <a:t> Tudor Tour</a:t>
            </a:r>
          </a:p>
        </p:txBody>
      </p:sp>
      <p:cxnSp>
        <p:nvCxnSpPr>
          <p:cNvPr id="4" name="Gerade Verbindung 3">
            <a:extLst>
              <a:ext uri="{FF2B5EF4-FFF2-40B4-BE49-F238E27FC236}">
                <a16:creationId xmlns:a16="http://schemas.microsoft.com/office/drawing/2014/main" id="{C44CCDD8-FEC6-5847-858D-07706940F041}"/>
              </a:ext>
            </a:extLst>
          </p:cNvPr>
          <p:cNvCxnSpPr/>
          <p:nvPr/>
        </p:nvCxnSpPr>
        <p:spPr>
          <a:xfrm>
            <a:off x="441158" y="0"/>
            <a:ext cx="0" cy="685800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08295" y="2"/>
            <a:ext cx="8583706" cy="68580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41158" y="2658069"/>
            <a:ext cx="316713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Explore the alternative electricity production in Luxembourg with an e-bike or a touring bike</a:t>
            </a:r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. 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The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cycle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track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leads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past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the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interactive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Tudor museum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, Lake Echternach, Roman Villa Echternach Sauerpark </a:t>
            </a:r>
            <a:r>
              <a:rPr lang="de-DE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Rosport</a:t>
            </a:r>
            <a:r>
              <a:rPr lang="de-DE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uller Light" pitchFamily="2" charset="0"/>
              </a:rPr>
              <a:t>, etc.</a:t>
            </a:r>
            <a:endParaRPr lang="de-DE" dirty="0">
              <a:solidFill>
                <a:schemeClr val="tx1">
                  <a:lumMod val="75000"/>
                  <a:lumOff val="25000"/>
                </a:schemeClr>
              </a:solidFill>
              <a:latin typeface="Muller Thin" pitchFamily="2" charset="77"/>
            </a:endParaRPr>
          </a:p>
        </p:txBody>
      </p:sp>
      <p:sp>
        <p:nvSpPr>
          <p:cNvPr id="7" name="ZoneTexte 10">
            <a:extLst>
              <a:ext uri="{FF2B5EF4-FFF2-40B4-BE49-F238E27FC236}">
                <a16:creationId xmlns:a16="http://schemas.microsoft.com/office/drawing/2014/main" id="{FF8E7860-5323-41D2-B51E-131B33198AD2}"/>
              </a:ext>
            </a:extLst>
          </p:cNvPr>
          <p:cNvSpPr txBox="1"/>
          <p:nvPr/>
        </p:nvSpPr>
        <p:spPr>
          <a:xfrm>
            <a:off x="441158" y="5996784"/>
            <a:ext cx="3167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chemeClr val="tx1">
                    <a:lumMod val="75000"/>
                    <a:lumOff val="25000"/>
                  </a:schemeClr>
                </a:solidFill>
                <a:latin typeface="Muller Bold" pitchFamily="2" charset="77"/>
              </a:rPr>
              <a:t>www.mullerthal.lu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B2044710-8EF1-419B-B3D7-D89B33CB11A3}"/>
              </a:ext>
            </a:extLst>
          </p:cNvPr>
          <p:cNvSpPr txBox="1"/>
          <p:nvPr/>
        </p:nvSpPr>
        <p:spPr>
          <a:xfrm>
            <a:off x="3608295" y="6550221"/>
            <a:ext cx="3236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>
                <a:solidFill>
                  <a:schemeClr val="bg1"/>
                </a:solidFill>
                <a:latin typeface="Muller Thin" pitchFamily="2" charset="0"/>
              </a:rPr>
              <a:t>© Fotostudio Creativ</a:t>
            </a:r>
          </a:p>
        </p:txBody>
      </p:sp>
      <p:sp>
        <p:nvSpPr>
          <p:cNvPr id="2" name="Rectangle 1"/>
          <p:cNvSpPr/>
          <p:nvPr/>
        </p:nvSpPr>
        <p:spPr>
          <a:xfrm>
            <a:off x="5926723" y="3244334"/>
            <a:ext cx="3385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606060"/>
                </a:solidFill>
                <a:latin typeface="Open Sans"/>
              </a:rPr>
              <a:t>É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3632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1456</Words>
  <Application>Microsoft Office PowerPoint</Application>
  <PresentationFormat>Grand écran</PresentationFormat>
  <Paragraphs>270</Paragraphs>
  <Slides>38</Slides>
  <Notes>26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Calibri Light</vt:lpstr>
      <vt:lpstr>Muller Black</vt:lpstr>
      <vt:lpstr>Muller Bold</vt:lpstr>
      <vt:lpstr>Muller Light</vt:lpstr>
      <vt:lpstr>Muller Regular</vt:lpstr>
      <vt:lpstr>Muller Thin</vt:lpstr>
      <vt:lpstr>Open Sans</vt:lpstr>
      <vt:lpstr>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Sebastian Reddeker</dc:creator>
  <cp:lastModifiedBy>Tania Mores</cp:lastModifiedBy>
  <cp:revision>182</cp:revision>
  <cp:lastPrinted>2024-01-31T12:36:43Z</cp:lastPrinted>
  <dcterms:created xsi:type="dcterms:W3CDTF">2020-12-09T12:58:27Z</dcterms:created>
  <dcterms:modified xsi:type="dcterms:W3CDTF">2024-05-01T10:32:04Z</dcterms:modified>
</cp:coreProperties>
</file>